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5" r:id="rId1"/>
  </p:sldMasterIdLst>
  <p:notesMasterIdLst>
    <p:notesMasterId r:id="rId49"/>
  </p:notesMasterIdLst>
  <p:sldIdLst>
    <p:sldId id="256" r:id="rId2"/>
    <p:sldId id="303" r:id="rId3"/>
    <p:sldId id="344" r:id="rId4"/>
    <p:sldId id="345" r:id="rId5"/>
    <p:sldId id="323" r:id="rId6"/>
    <p:sldId id="346" r:id="rId7"/>
    <p:sldId id="325" r:id="rId8"/>
    <p:sldId id="324" r:id="rId9"/>
    <p:sldId id="326" r:id="rId10"/>
    <p:sldId id="347" r:id="rId11"/>
    <p:sldId id="348" r:id="rId12"/>
    <p:sldId id="328" r:id="rId13"/>
    <p:sldId id="327" r:id="rId14"/>
    <p:sldId id="350" r:id="rId15"/>
    <p:sldId id="351" r:id="rId16"/>
    <p:sldId id="352" r:id="rId17"/>
    <p:sldId id="353" r:id="rId18"/>
    <p:sldId id="363" r:id="rId19"/>
    <p:sldId id="364" r:id="rId20"/>
    <p:sldId id="331" r:id="rId21"/>
    <p:sldId id="354" r:id="rId22"/>
    <p:sldId id="355" r:id="rId23"/>
    <p:sldId id="334" r:id="rId24"/>
    <p:sldId id="335" r:id="rId25"/>
    <p:sldId id="336" r:id="rId26"/>
    <p:sldId id="369" r:id="rId27"/>
    <p:sldId id="356" r:id="rId28"/>
    <p:sldId id="337" r:id="rId29"/>
    <p:sldId id="357" r:id="rId30"/>
    <p:sldId id="338" r:id="rId31"/>
    <p:sldId id="358" r:id="rId32"/>
    <p:sldId id="359" r:id="rId33"/>
    <p:sldId id="360" r:id="rId34"/>
    <p:sldId id="339" r:id="rId35"/>
    <p:sldId id="367" r:id="rId36"/>
    <p:sldId id="340" r:id="rId37"/>
    <p:sldId id="368" r:id="rId38"/>
    <p:sldId id="377" r:id="rId39"/>
    <p:sldId id="379" r:id="rId40"/>
    <p:sldId id="370" r:id="rId41"/>
    <p:sldId id="372" r:id="rId42"/>
    <p:sldId id="373" r:id="rId43"/>
    <p:sldId id="374" r:id="rId44"/>
    <p:sldId id="375" r:id="rId45"/>
    <p:sldId id="376" r:id="rId46"/>
    <p:sldId id="371" r:id="rId47"/>
    <p:sldId id="342" r:id="rId4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8" d="100"/>
          <a:sy n="68" d="100"/>
        </p:scale>
        <p:origin x="90" y="43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diagrams/_rels/data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_rels/drawing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366F1B-23E5-450B-95AC-8BE7E091C99D}" type="doc">
      <dgm:prSet loTypeId="urn:microsoft.com/office/officeart/2005/8/layout/default" loCatId="list" qsTypeId="urn:microsoft.com/office/officeart/2005/8/quickstyle/simple1" qsCatId="simple" csTypeId="urn:microsoft.com/office/officeart/2005/8/colors/accent2_3" csCatId="accent2" phldr="1"/>
      <dgm:spPr/>
      <dgm:t>
        <a:bodyPr/>
        <a:lstStyle/>
        <a:p>
          <a:endParaRPr lang="es-ES"/>
        </a:p>
      </dgm:t>
    </dgm:pt>
    <dgm:pt modelId="{98AB7740-2603-4152-B83F-8C76F8223F42}">
      <dgm:prSet custT="1"/>
      <dgm:spPr/>
      <dgm:t>
        <a:bodyPr/>
        <a:lstStyle/>
        <a:p>
          <a:pPr algn="ctr" rtl="0"/>
          <a:r>
            <a:rPr lang="es-ES" sz="1800" dirty="0">
              <a:latin typeface="Arial" pitchFamily="34" charset="0"/>
              <a:cs typeface="Arial" pitchFamily="34" charset="0"/>
            </a:rPr>
            <a:t>Movilidad </a:t>
          </a:r>
        </a:p>
        <a:p>
          <a:pPr algn="ctr" rtl="0"/>
          <a:r>
            <a:rPr lang="es-ES" sz="1800" dirty="0">
              <a:latin typeface="Arial" pitchFamily="34" charset="0"/>
              <a:cs typeface="Arial" pitchFamily="34" charset="0"/>
            </a:rPr>
            <a:t>funcional</a:t>
          </a:r>
        </a:p>
      </dgm:t>
    </dgm:pt>
    <dgm:pt modelId="{D479B413-3267-4529-A965-3B1748F382C6}" type="parTrans" cxnId="{94B96405-B240-4B38-B660-0A1C6CB4995B}">
      <dgm:prSet/>
      <dgm:spPr/>
      <dgm:t>
        <a:bodyPr/>
        <a:lstStyle/>
        <a:p>
          <a:pPr algn="ctr"/>
          <a:endParaRPr lang="es-ES" sz="1400">
            <a:latin typeface="Arial" pitchFamily="34" charset="0"/>
            <a:cs typeface="Arial" pitchFamily="34" charset="0"/>
          </a:endParaRPr>
        </a:p>
      </dgm:t>
    </dgm:pt>
    <dgm:pt modelId="{649E8E9F-DC5A-496D-B903-FCAA6436BF6E}" type="sibTrans" cxnId="{94B96405-B240-4B38-B660-0A1C6CB4995B}">
      <dgm:prSet/>
      <dgm:spPr/>
      <dgm:t>
        <a:bodyPr/>
        <a:lstStyle/>
        <a:p>
          <a:pPr algn="ctr"/>
          <a:endParaRPr lang="es-ES" sz="1400">
            <a:latin typeface="Arial" pitchFamily="34" charset="0"/>
            <a:cs typeface="Arial" pitchFamily="34" charset="0"/>
          </a:endParaRPr>
        </a:p>
      </dgm:t>
    </dgm:pt>
    <dgm:pt modelId="{B43F4314-189B-4920-9512-F43AA4477D90}">
      <dgm:prSet custT="1"/>
      <dgm:spPr/>
      <dgm:t>
        <a:bodyPr/>
        <a:lstStyle/>
        <a:p>
          <a:pPr algn="ctr" rtl="0"/>
          <a:r>
            <a:rPr lang="es-ES" sz="1800" dirty="0">
              <a:latin typeface="Arial" pitchFamily="34" charset="0"/>
              <a:cs typeface="Arial" pitchFamily="34" charset="0"/>
            </a:rPr>
            <a:t>Movilidad </a:t>
          </a:r>
        </a:p>
        <a:p>
          <a:pPr algn="ctr" rtl="0"/>
          <a:r>
            <a:rPr lang="es-ES" sz="1800" dirty="0">
              <a:latin typeface="Arial" pitchFamily="34" charset="0"/>
              <a:cs typeface="Arial" pitchFamily="34" charset="0"/>
            </a:rPr>
            <a:t>geográfica</a:t>
          </a:r>
        </a:p>
      </dgm:t>
    </dgm:pt>
    <dgm:pt modelId="{E18A5A79-3632-4A92-B80D-DC1A629D9EB4}" type="parTrans" cxnId="{45947465-5AAD-42BB-A947-5FD4049BBBD3}">
      <dgm:prSet/>
      <dgm:spPr/>
      <dgm:t>
        <a:bodyPr/>
        <a:lstStyle/>
        <a:p>
          <a:pPr algn="ctr"/>
          <a:endParaRPr lang="es-ES" sz="1400">
            <a:latin typeface="Arial" pitchFamily="34" charset="0"/>
            <a:cs typeface="Arial" pitchFamily="34" charset="0"/>
          </a:endParaRPr>
        </a:p>
      </dgm:t>
    </dgm:pt>
    <dgm:pt modelId="{FE36E32C-7F30-42B5-9CF1-07702EBD28B1}" type="sibTrans" cxnId="{45947465-5AAD-42BB-A947-5FD4049BBBD3}">
      <dgm:prSet/>
      <dgm:spPr/>
      <dgm:t>
        <a:bodyPr/>
        <a:lstStyle/>
        <a:p>
          <a:pPr algn="ctr"/>
          <a:endParaRPr lang="es-ES" sz="1400">
            <a:latin typeface="Arial" pitchFamily="34" charset="0"/>
            <a:cs typeface="Arial" pitchFamily="34" charset="0"/>
          </a:endParaRPr>
        </a:p>
      </dgm:t>
    </dgm:pt>
    <dgm:pt modelId="{DA839E99-761A-4750-BFC0-BA7CA7BD936F}">
      <dgm:prSet custT="1"/>
      <dgm:spPr/>
      <dgm:t>
        <a:bodyPr/>
        <a:lstStyle/>
        <a:p>
          <a:pPr algn="ctr" rtl="0"/>
          <a:r>
            <a:rPr lang="es-ES" sz="1800" dirty="0">
              <a:latin typeface="Arial" pitchFamily="34" charset="0"/>
              <a:cs typeface="Arial" pitchFamily="34" charset="0"/>
            </a:rPr>
            <a:t>Modificaciones sustanciales de las condiciones de trabajo</a:t>
          </a:r>
        </a:p>
      </dgm:t>
    </dgm:pt>
    <dgm:pt modelId="{C268BED1-133A-4AD2-9397-44652DB3CA6F}" type="parTrans" cxnId="{C120C10F-C977-4345-AA3C-16CF8022F72F}">
      <dgm:prSet/>
      <dgm:spPr/>
      <dgm:t>
        <a:bodyPr/>
        <a:lstStyle/>
        <a:p>
          <a:pPr algn="ctr"/>
          <a:endParaRPr lang="es-ES" sz="1400">
            <a:latin typeface="Arial" pitchFamily="34" charset="0"/>
            <a:cs typeface="Arial" pitchFamily="34" charset="0"/>
          </a:endParaRPr>
        </a:p>
      </dgm:t>
    </dgm:pt>
    <dgm:pt modelId="{43B998A6-8D66-463D-A0D3-01AC63A7BBCD}" type="sibTrans" cxnId="{C120C10F-C977-4345-AA3C-16CF8022F72F}">
      <dgm:prSet/>
      <dgm:spPr/>
      <dgm:t>
        <a:bodyPr/>
        <a:lstStyle/>
        <a:p>
          <a:pPr algn="ctr"/>
          <a:endParaRPr lang="es-ES" sz="1400">
            <a:latin typeface="Arial" pitchFamily="34" charset="0"/>
            <a:cs typeface="Arial" pitchFamily="34" charset="0"/>
          </a:endParaRPr>
        </a:p>
      </dgm:t>
    </dgm:pt>
    <dgm:pt modelId="{E7ED05C5-6878-46AE-8D3F-6CA9C9CE9A63}" type="pres">
      <dgm:prSet presAssocID="{44366F1B-23E5-450B-95AC-8BE7E091C99D}" presName="diagram" presStyleCnt="0">
        <dgm:presLayoutVars>
          <dgm:dir/>
          <dgm:resizeHandles val="exact"/>
        </dgm:presLayoutVars>
      </dgm:prSet>
      <dgm:spPr/>
      <dgm:t>
        <a:bodyPr/>
        <a:lstStyle/>
        <a:p>
          <a:endParaRPr lang="es-ES"/>
        </a:p>
      </dgm:t>
    </dgm:pt>
    <dgm:pt modelId="{A7AAB5B2-0C43-412F-95A6-4C3DDD2AD7F2}" type="pres">
      <dgm:prSet presAssocID="{98AB7740-2603-4152-B83F-8C76F8223F42}" presName="node" presStyleLbl="node1" presStyleIdx="0" presStyleCnt="3">
        <dgm:presLayoutVars>
          <dgm:bulletEnabled val="1"/>
        </dgm:presLayoutVars>
      </dgm:prSet>
      <dgm:spPr/>
      <dgm:t>
        <a:bodyPr/>
        <a:lstStyle/>
        <a:p>
          <a:endParaRPr lang="es-ES"/>
        </a:p>
      </dgm:t>
    </dgm:pt>
    <dgm:pt modelId="{D4BC7CC2-AD3A-41CF-837B-A71988349CFF}" type="pres">
      <dgm:prSet presAssocID="{649E8E9F-DC5A-496D-B903-FCAA6436BF6E}" presName="sibTrans" presStyleCnt="0"/>
      <dgm:spPr/>
    </dgm:pt>
    <dgm:pt modelId="{83C25E11-AFC0-4CD3-B1F1-77880B008BDA}" type="pres">
      <dgm:prSet presAssocID="{B43F4314-189B-4920-9512-F43AA4477D90}" presName="node" presStyleLbl="node1" presStyleIdx="1" presStyleCnt="3">
        <dgm:presLayoutVars>
          <dgm:bulletEnabled val="1"/>
        </dgm:presLayoutVars>
      </dgm:prSet>
      <dgm:spPr/>
      <dgm:t>
        <a:bodyPr/>
        <a:lstStyle/>
        <a:p>
          <a:endParaRPr lang="es-ES"/>
        </a:p>
      </dgm:t>
    </dgm:pt>
    <dgm:pt modelId="{0A365E0A-D295-44A7-8052-85161E1F13D7}" type="pres">
      <dgm:prSet presAssocID="{FE36E32C-7F30-42B5-9CF1-07702EBD28B1}" presName="sibTrans" presStyleCnt="0"/>
      <dgm:spPr/>
    </dgm:pt>
    <dgm:pt modelId="{2BB3635B-3959-4AEC-8792-93CD5DE2EBC6}" type="pres">
      <dgm:prSet presAssocID="{DA839E99-761A-4750-BFC0-BA7CA7BD936F}" presName="node" presStyleLbl="node1" presStyleIdx="2" presStyleCnt="3" custScaleX="87264">
        <dgm:presLayoutVars>
          <dgm:bulletEnabled val="1"/>
        </dgm:presLayoutVars>
      </dgm:prSet>
      <dgm:spPr/>
      <dgm:t>
        <a:bodyPr/>
        <a:lstStyle/>
        <a:p>
          <a:endParaRPr lang="es-ES"/>
        </a:p>
      </dgm:t>
    </dgm:pt>
  </dgm:ptLst>
  <dgm:cxnLst>
    <dgm:cxn modelId="{4F0659B7-43A0-4B30-993F-AEF6F5729A1C}" type="presOf" srcId="{DA839E99-761A-4750-BFC0-BA7CA7BD936F}" destId="{2BB3635B-3959-4AEC-8792-93CD5DE2EBC6}" srcOrd="0" destOrd="0" presId="urn:microsoft.com/office/officeart/2005/8/layout/default"/>
    <dgm:cxn modelId="{6EC194DD-A126-41DF-B00A-202818C6050C}" type="presOf" srcId="{B43F4314-189B-4920-9512-F43AA4477D90}" destId="{83C25E11-AFC0-4CD3-B1F1-77880B008BDA}" srcOrd="0" destOrd="0" presId="urn:microsoft.com/office/officeart/2005/8/layout/default"/>
    <dgm:cxn modelId="{C120C10F-C977-4345-AA3C-16CF8022F72F}" srcId="{44366F1B-23E5-450B-95AC-8BE7E091C99D}" destId="{DA839E99-761A-4750-BFC0-BA7CA7BD936F}" srcOrd="2" destOrd="0" parTransId="{C268BED1-133A-4AD2-9397-44652DB3CA6F}" sibTransId="{43B998A6-8D66-463D-A0D3-01AC63A7BBCD}"/>
    <dgm:cxn modelId="{C18D0759-CF18-4CB7-945D-8B4134DD7ED4}" type="presOf" srcId="{44366F1B-23E5-450B-95AC-8BE7E091C99D}" destId="{E7ED05C5-6878-46AE-8D3F-6CA9C9CE9A63}" srcOrd="0" destOrd="0" presId="urn:microsoft.com/office/officeart/2005/8/layout/default"/>
    <dgm:cxn modelId="{D2F142F5-856A-4F1E-93FC-BB8FBD03C228}" type="presOf" srcId="{98AB7740-2603-4152-B83F-8C76F8223F42}" destId="{A7AAB5B2-0C43-412F-95A6-4C3DDD2AD7F2}" srcOrd="0" destOrd="0" presId="urn:microsoft.com/office/officeart/2005/8/layout/default"/>
    <dgm:cxn modelId="{94B96405-B240-4B38-B660-0A1C6CB4995B}" srcId="{44366F1B-23E5-450B-95AC-8BE7E091C99D}" destId="{98AB7740-2603-4152-B83F-8C76F8223F42}" srcOrd="0" destOrd="0" parTransId="{D479B413-3267-4529-A965-3B1748F382C6}" sibTransId="{649E8E9F-DC5A-496D-B903-FCAA6436BF6E}"/>
    <dgm:cxn modelId="{45947465-5AAD-42BB-A947-5FD4049BBBD3}" srcId="{44366F1B-23E5-450B-95AC-8BE7E091C99D}" destId="{B43F4314-189B-4920-9512-F43AA4477D90}" srcOrd="1" destOrd="0" parTransId="{E18A5A79-3632-4A92-B80D-DC1A629D9EB4}" sibTransId="{FE36E32C-7F30-42B5-9CF1-07702EBD28B1}"/>
    <dgm:cxn modelId="{DDC99F97-23FA-4BA8-9C04-0AC1DE4FD5D8}" type="presParOf" srcId="{E7ED05C5-6878-46AE-8D3F-6CA9C9CE9A63}" destId="{A7AAB5B2-0C43-412F-95A6-4C3DDD2AD7F2}" srcOrd="0" destOrd="0" presId="urn:microsoft.com/office/officeart/2005/8/layout/default"/>
    <dgm:cxn modelId="{5E3F0C17-F1BC-4163-BA80-82BE402D16FD}" type="presParOf" srcId="{E7ED05C5-6878-46AE-8D3F-6CA9C9CE9A63}" destId="{D4BC7CC2-AD3A-41CF-837B-A71988349CFF}" srcOrd="1" destOrd="0" presId="urn:microsoft.com/office/officeart/2005/8/layout/default"/>
    <dgm:cxn modelId="{96EFA0FC-56F8-4050-9C25-FC04E1491275}" type="presParOf" srcId="{E7ED05C5-6878-46AE-8D3F-6CA9C9CE9A63}" destId="{83C25E11-AFC0-4CD3-B1F1-77880B008BDA}" srcOrd="2" destOrd="0" presId="urn:microsoft.com/office/officeart/2005/8/layout/default"/>
    <dgm:cxn modelId="{F849428A-A0A1-4DC9-BA25-C40E76493977}" type="presParOf" srcId="{E7ED05C5-6878-46AE-8D3F-6CA9C9CE9A63}" destId="{0A365E0A-D295-44A7-8052-85161E1F13D7}" srcOrd="3" destOrd="0" presId="urn:microsoft.com/office/officeart/2005/8/layout/default"/>
    <dgm:cxn modelId="{3A032A8D-B130-427E-85D3-85221A3499DD}" type="presParOf" srcId="{E7ED05C5-6878-46AE-8D3F-6CA9C9CE9A63}" destId="{2BB3635B-3959-4AEC-8792-93CD5DE2EBC6}"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357592-2228-4B3D-A50E-3203E79AE1BE}" type="doc">
      <dgm:prSet loTypeId="urn:microsoft.com/office/officeart/2005/8/layout/default" loCatId="list" qsTypeId="urn:microsoft.com/office/officeart/2005/8/quickstyle/simple1" qsCatId="simple" csTypeId="urn:microsoft.com/office/officeart/2005/8/colors/accent2_3" csCatId="accent2" phldr="1"/>
      <dgm:spPr/>
      <dgm:t>
        <a:bodyPr/>
        <a:lstStyle/>
        <a:p>
          <a:endParaRPr lang="es-ES"/>
        </a:p>
      </dgm:t>
    </dgm:pt>
    <dgm:pt modelId="{DA575781-D56F-432D-B84A-080621099405}">
      <dgm:prSet phldrT="[Texto]" custT="1"/>
      <dgm:spPr/>
      <dgm:t>
        <a:bodyPr/>
        <a:lstStyle/>
        <a:p>
          <a:r>
            <a:rPr lang="es-ES" sz="1800" dirty="0">
              <a:latin typeface="Arial" pitchFamily="34" charset="0"/>
              <a:cs typeface="Arial" pitchFamily="34" charset="0"/>
            </a:rPr>
            <a:t>Individual y colectivo</a:t>
          </a:r>
        </a:p>
      </dgm:t>
    </dgm:pt>
    <dgm:pt modelId="{F6F5CAD5-05CD-46DE-B452-739C3545B78A}" type="parTrans" cxnId="{53962F40-CFE8-4436-915A-11D9B263BE70}">
      <dgm:prSet/>
      <dgm:spPr/>
      <dgm:t>
        <a:bodyPr/>
        <a:lstStyle/>
        <a:p>
          <a:endParaRPr lang="es-ES" sz="1800">
            <a:latin typeface="Arial" pitchFamily="34" charset="0"/>
            <a:cs typeface="Arial" pitchFamily="34" charset="0"/>
          </a:endParaRPr>
        </a:p>
      </dgm:t>
    </dgm:pt>
    <dgm:pt modelId="{DD203DA1-519B-4560-A31B-02F6F5A43B4C}" type="sibTrans" cxnId="{53962F40-CFE8-4436-915A-11D9B263BE70}">
      <dgm:prSet/>
      <dgm:spPr/>
      <dgm:t>
        <a:bodyPr/>
        <a:lstStyle/>
        <a:p>
          <a:endParaRPr lang="es-ES" sz="1800">
            <a:latin typeface="Arial" pitchFamily="34" charset="0"/>
            <a:cs typeface="Arial" pitchFamily="34" charset="0"/>
          </a:endParaRPr>
        </a:p>
      </dgm:t>
    </dgm:pt>
    <dgm:pt modelId="{B83EC872-4C01-4945-AD62-32AB672C3C15}">
      <dgm:prSet phldrT="[Texto]" custT="1"/>
      <dgm:spPr/>
      <dgm:t>
        <a:bodyPr/>
        <a:lstStyle/>
        <a:p>
          <a:r>
            <a:rPr lang="es-ES" sz="1800" dirty="0">
              <a:latin typeface="Arial" pitchFamily="34" charset="0"/>
              <a:cs typeface="Arial" pitchFamily="34" charset="0"/>
            </a:rPr>
            <a:t>Temporal y permanente</a:t>
          </a:r>
        </a:p>
      </dgm:t>
    </dgm:pt>
    <dgm:pt modelId="{AFB2AE69-9A33-4484-9184-05C4C4F2553F}" type="parTrans" cxnId="{E3A5A9E6-14FB-426C-A722-FD8963C1A13C}">
      <dgm:prSet/>
      <dgm:spPr/>
      <dgm:t>
        <a:bodyPr/>
        <a:lstStyle/>
        <a:p>
          <a:endParaRPr lang="es-ES" sz="1800">
            <a:latin typeface="Arial" pitchFamily="34" charset="0"/>
            <a:cs typeface="Arial" pitchFamily="34" charset="0"/>
          </a:endParaRPr>
        </a:p>
      </dgm:t>
    </dgm:pt>
    <dgm:pt modelId="{FA93B734-21E2-4FEC-B5FA-6782B49DAE28}" type="sibTrans" cxnId="{E3A5A9E6-14FB-426C-A722-FD8963C1A13C}">
      <dgm:prSet/>
      <dgm:spPr/>
      <dgm:t>
        <a:bodyPr/>
        <a:lstStyle/>
        <a:p>
          <a:endParaRPr lang="es-ES" sz="1800">
            <a:latin typeface="Arial" pitchFamily="34" charset="0"/>
            <a:cs typeface="Arial" pitchFamily="34" charset="0"/>
          </a:endParaRPr>
        </a:p>
      </dgm:t>
    </dgm:pt>
    <dgm:pt modelId="{AC17EA97-8927-4AD1-BCA6-211CD772FAEC}">
      <dgm:prSet phldrT="[Texto]" custT="1"/>
      <dgm:spPr/>
      <dgm:t>
        <a:bodyPr/>
        <a:lstStyle/>
        <a:p>
          <a:r>
            <a:rPr lang="es-ES" sz="1800" dirty="0">
              <a:latin typeface="Arial" pitchFamily="34" charset="0"/>
              <a:cs typeface="Arial" pitchFamily="34" charset="0"/>
            </a:rPr>
            <a:t>Voluntario y forzoso</a:t>
          </a:r>
        </a:p>
      </dgm:t>
    </dgm:pt>
    <dgm:pt modelId="{B7241FAA-CD89-4A56-BC3C-F10182B39B96}" type="parTrans" cxnId="{AE17BA01-DFF4-4F9E-BD94-31D0FC6EBFC8}">
      <dgm:prSet/>
      <dgm:spPr/>
      <dgm:t>
        <a:bodyPr/>
        <a:lstStyle/>
        <a:p>
          <a:endParaRPr lang="es-ES" sz="1800">
            <a:latin typeface="Arial" pitchFamily="34" charset="0"/>
            <a:cs typeface="Arial" pitchFamily="34" charset="0"/>
          </a:endParaRPr>
        </a:p>
      </dgm:t>
    </dgm:pt>
    <dgm:pt modelId="{57A4A499-4A40-4FB2-805B-3977649B34B3}" type="sibTrans" cxnId="{AE17BA01-DFF4-4F9E-BD94-31D0FC6EBFC8}">
      <dgm:prSet/>
      <dgm:spPr/>
      <dgm:t>
        <a:bodyPr/>
        <a:lstStyle/>
        <a:p>
          <a:endParaRPr lang="es-ES" sz="1800">
            <a:latin typeface="Arial" pitchFamily="34" charset="0"/>
            <a:cs typeface="Arial" pitchFamily="34" charset="0"/>
          </a:endParaRPr>
        </a:p>
      </dgm:t>
    </dgm:pt>
    <dgm:pt modelId="{E7F5AB7B-86B8-454F-9CB0-98E2CE36EF2F}">
      <dgm:prSet phldrT="[Texto]" custT="1"/>
      <dgm:spPr/>
      <dgm:t>
        <a:bodyPr/>
        <a:lstStyle/>
        <a:p>
          <a:r>
            <a:rPr lang="es-ES" sz="1800" dirty="0">
              <a:latin typeface="Arial" pitchFamily="34" charset="0"/>
              <a:cs typeface="Arial" pitchFamily="34" charset="0"/>
            </a:rPr>
            <a:t>Nacional e internacional</a:t>
          </a:r>
        </a:p>
      </dgm:t>
    </dgm:pt>
    <dgm:pt modelId="{6BE91BAC-21A0-446C-BCB9-037E9022165C}" type="parTrans" cxnId="{37DBD1F4-1A43-4B4F-AA97-E8D5B22B9C41}">
      <dgm:prSet/>
      <dgm:spPr/>
      <dgm:t>
        <a:bodyPr/>
        <a:lstStyle/>
        <a:p>
          <a:endParaRPr lang="es-ES" sz="1800">
            <a:latin typeface="Arial" pitchFamily="34" charset="0"/>
            <a:cs typeface="Arial" pitchFamily="34" charset="0"/>
          </a:endParaRPr>
        </a:p>
      </dgm:t>
    </dgm:pt>
    <dgm:pt modelId="{70CF3F79-1C11-453E-BAA9-D83EF4FEA63A}" type="sibTrans" cxnId="{37DBD1F4-1A43-4B4F-AA97-E8D5B22B9C41}">
      <dgm:prSet/>
      <dgm:spPr/>
      <dgm:t>
        <a:bodyPr/>
        <a:lstStyle/>
        <a:p>
          <a:endParaRPr lang="es-ES" sz="1800">
            <a:latin typeface="Arial" pitchFamily="34" charset="0"/>
            <a:cs typeface="Arial" pitchFamily="34" charset="0"/>
          </a:endParaRPr>
        </a:p>
      </dgm:t>
    </dgm:pt>
    <dgm:pt modelId="{382BB38F-921B-4ED8-ACE4-0C18D601796C}" type="pres">
      <dgm:prSet presAssocID="{6B357592-2228-4B3D-A50E-3203E79AE1BE}" presName="diagram" presStyleCnt="0">
        <dgm:presLayoutVars>
          <dgm:dir/>
          <dgm:resizeHandles val="exact"/>
        </dgm:presLayoutVars>
      </dgm:prSet>
      <dgm:spPr/>
      <dgm:t>
        <a:bodyPr/>
        <a:lstStyle/>
        <a:p>
          <a:endParaRPr lang="es-ES"/>
        </a:p>
      </dgm:t>
    </dgm:pt>
    <dgm:pt modelId="{F7A61913-10C8-49A9-A688-9F8E045DCC00}" type="pres">
      <dgm:prSet presAssocID="{DA575781-D56F-432D-B84A-080621099405}" presName="node" presStyleLbl="node1" presStyleIdx="0" presStyleCnt="4">
        <dgm:presLayoutVars>
          <dgm:bulletEnabled val="1"/>
        </dgm:presLayoutVars>
      </dgm:prSet>
      <dgm:spPr/>
      <dgm:t>
        <a:bodyPr/>
        <a:lstStyle/>
        <a:p>
          <a:endParaRPr lang="es-ES"/>
        </a:p>
      </dgm:t>
    </dgm:pt>
    <dgm:pt modelId="{79B077DA-FD9F-45F6-961C-0166FD95415E}" type="pres">
      <dgm:prSet presAssocID="{DD203DA1-519B-4560-A31B-02F6F5A43B4C}" presName="sibTrans" presStyleCnt="0"/>
      <dgm:spPr/>
    </dgm:pt>
    <dgm:pt modelId="{A1B243C1-D453-486E-9B06-7537A53FA0B1}" type="pres">
      <dgm:prSet presAssocID="{B83EC872-4C01-4945-AD62-32AB672C3C15}" presName="node" presStyleLbl="node1" presStyleIdx="1" presStyleCnt="4">
        <dgm:presLayoutVars>
          <dgm:bulletEnabled val="1"/>
        </dgm:presLayoutVars>
      </dgm:prSet>
      <dgm:spPr/>
      <dgm:t>
        <a:bodyPr/>
        <a:lstStyle/>
        <a:p>
          <a:endParaRPr lang="es-ES"/>
        </a:p>
      </dgm:t>
    </dgm:pt>
    <dgm:pt modelId="{C009BA2C-5C3D-4FBB-87BE-B5BD66FC5BF0}" type="pres">
      <dgm:prSet presAssocID="{FA93B734-21E2-4FEC-B5FA-6782B49DAE28}" presName="sibTrans" presStyleCnt="0"/>
      <dgm:spPr/>
    </dgm:pt>
    <dgm:pt modelId="{4AEFC1CC-C667-4D6C-89CD-7F41CB0659E3}" type="pres">
      <dgm:prSet presAssocID="{AC17EA97-8927-4AD1-BCA6-211CD772FAEC}" presName="node" presStyleLbl="node1" presStyleIdx="2" presStyleCnt="4">
        <dgm:presLayoutVars>
          <dgm:bulletEnabled val="1"/>
        </dgm:presLayoutVars>
      </dgm:prSet>
      <dgm:spPr/>
      <dgm:t>
        <a:bodyPr/>
        <a:lstStyle/>
        <a:p>
          <a:endParaRPr lang="es-ES"/>
        </a:p>
      </dgm:t>
    </dgm:pt>
    <dgm:pt modelId="{152D9892-AF4D-4129-A760-FA6E91885512}" type="pres">
      <dgm:prSet presAssocID="{57A4A499-4A40-4FB2-805B-3977649B34B3}" presName="sibTrans" presStyleCnt="0"/>
      <dgm:spPr/>
    </dgm:pt>
    <dgm:pt modelId="{5998D835-741C-4D35-B12F-2F90F042764D}" type="pres">
      <dgm:prSet presAssocID="{E7F5AB7B-86B8-454F-9CB0-98E2CE36EF2F}" presName="node" presStyleLbl="node1" presStyleIdx="3" presStyleCnt="4">
        <dgm:presLayoutVars>
          <dgm:bulletEnabled val="1"/>
        </dgm:presLayoutVars>
      </dgm:prSet>
      <dgm:spPr/>
      <dgm:t>
        <a:bodyPr/>
        <a:lstStyle/>
        <a:p>
          <a:endParaRPr lang="es-ES"/>
        </a:p>
      </dgm:t>
    </dgm:pt>
  </dgm:ptLst>
  <dgm:cxnLst>
    <dgm:cxn modelId="{37DBD1F4-1A43-4B4F-AA97-E8D5B22B9C41}" srcId="{6B357592-2228-4B3D-A50E-3203E79AE1BE}" destId="{E7F5AB7B-86B8-454F-9CB0-98E2CE36EF2F}" srcOrd="3" destOrd="0" parTransId="{6BE91BAC-21A0-446C-BCB9-037E9022165C}" sibTransId="{70CF3F79-1C11-453E-BAA9-D83EF4FEA63A}"/>
    <dgm:cxn modelId="{87D318F7-FD9C-4A79-BFEA-FC68C8314F62}" type="presOf" srcId="{AC17EA97-8927-4AD1-BCA6-211CD772FAEC}" destId="{4AEFC1CC-C667-4D6C-89CD-7F41CB0659E3}" srcOrd="0" destOrd="0" presId="urn:microsoft.com/office/officeart/2005/8/layout/default"/>
    <dgm:cxn modelId="{E3A5A9E6-14FB-426C-A722-FD8963C1A13C}" srcId="{6B357592-2228-4B3D-A50E-3203E79AE1BE}" destId="{B83EC872-4C01-4945-AD62-32AB672C3C15}" srcOrd="1" destOrd="0" parTransId="{AFB2AE69-9A33-4484-9184-05C4C4F2553F}" sibTransId="{FA93B734-21E2-4FEC-B5FA-6782B49DAE28}"/>
    <dgm:cxn modelId="{14149972-84A6-48AB-80B5-F886EE0C4965}" type="presOf" srcId="{B83EC872-4C01-4945-AD62-32AB672C3C15}" destId="{A1B243C1-D453-486E-9B06-7537A53FA0B1}" srcOrd="0" destOrd="0" presId="urn:microsoft.com/office/officeart/2005/8/layout/default"/>
    <dgm:cxn modelId="{53962F40-CFE8-4436-915A-11D9B263BE70}" srcId="{6B357592-2228-4B3D-A50E-3203E79AE1BE}" destId="{DA575781-D56F-432D-B84A-080621099405}" srcOrd="0" destOrd="0" parTransId="{F6F5CAD5-05CD-46DE-B452-739C3545B78A}" sibTransId="{DD203DA1-519B-4560-A31B-02F6F5A43B4C}"/>
    <dgm:cxn modelId="{657CD05A-EADB-4703-B73C-BE9D23AF9309}" type="presOf" srcId="{DA575781-D56F-432D-B84A-080621099405}" destId="{F7A61913-10C8-49A9-A688-9F8E045DCC00}" srcOrd="0" destOrd="0" presId="urn:microsoft.com/office/officeart/2005/8/layout/default"/>
    <dgm:cxn modelId="{AE17BA01-DFF4-4F9E-BD94-31D0FC6EBFC8}" srcId="{6B357592-2228-4B3D-A50E-3203E79AE1BE}" destId="{AC17EA97-8927-4AD1-BCA6-211CD772FAEC}" srcOrd="2" destOrd="0" parTransId="{B7241FAA-CD89-4A56-BC3C-F10182B39B96}" sibTransId="{57A4A499-4A40-4FB2-805B-3977649B34B3}"/>
    <dgm:cxn modelId="{7B8B84CA-760C-4F3E-A541-DD08D2748589}" type="presOf" srcId="{6B357592-2228-4B3D-A50E-3203E79AE1BE}" destId="{382BB38F-921B-4ED8-ACE4-0C18D601796C}" srcOrd="0" destOrd="0" presId="urn:microsoft.com/office/officeart/2005/8/layout/default"/>
    <dgm:cxn modelId="{937CC23B-DBA6-4552-B9C0-58FF41A0A678}" type="presOf" srcId="{E7F5AB7B-86B8-454F-9CB0-98E2CE36EF2F}" destId="{5998D835-741C-4D35-B12F-2F90F042764D}" srcOrd="0" destOrd="0" presId="urn:microsoft.com/office/officeart/2005/8/layout/default"/>
    <dgm:cxn modelId="{6424A94A-7FCF-45AF-9CCD-03638F3C56A6}" type="presParOf" srcId="{382BB38F-921B-4ED8-ACE4-0C18D601796C}" destId="{F7A61913-10C8-49A9-A688-9F8E045DCC00}" srcOrd="0" destOrd="0" presId="urn:microsoft.com/office/officeart/2005/8/layout/default"/>
    <dgm:cxn modelId="{4E0CE863-0991-49C4-A492-FC23371186E5}" type="presParOf" srcId="{382BB38F-921B-4ED8-ACE4-0C18D601796C}" destId="{79B077DA-FD9F-45F6-961C-0166FD95415E}" srcOrd="1" destOrd="0" presId="urn:microsoft.com/office/officeart/2005/8/layout/default"/>
    <dgm:cxn modelId="{D92937A3-3396-4F78-B63C-CADDA2BF3CC6}" type="presParOf" srcId="{382BB38F-921B-4ED8-ACE4-0C18D601796C}" destId="{A1B243C1-D453-486E-9B06-7537A53FA0B1}" srcOrd="2" destOrd="0" presId="urn:microsoft.com/office/officeart/2005/8/layout/default"/>
    <dgm:cxn modelId="{D98490A3-4936-47B3-84A9-3AEAE05F73BB}" type="presParOf" srcId="{382BB38F-921B-4ED8-ACE4-0C18D601796C}" destId="{C009BA2C-5C3D-4FBB-87BE-B5BD66FC5BF0}" srcOrd="3" destOrd="0" presId="urn:microsoft.com/office/officeart/2005/8/layout/default"/>
    <dgm:cxn modelId="{7C07337F-B382-486D-9263-D57C3F3F0D76}" type="presParOf" srcId="{382BB38F-921B-4ED8-ACE4-0C18D601796C}" destId="{4AEFC1CC-C667-4D6C-89CD-7F41CB0659E3}" srcOrd="4" destOrd="0" presId="urn:microsoft.com/office/officeart/2005/8/layout/default"/>
    <dgm:cxn modelId="{14EA3913-7646-4109-8993-3E8F9809420C}" type="presParOf" srcId="{382BB38F-921B-4ED8-ACE4-0C18D601796C}" destId="{152D9892-AF4D-4129-A760-FA6E91885512}" srcOrd="5" destOrd="0" presId="urn:microsoft.com/office/officeart/2005/8/layout/default"/>
    <dgm:cxn modelId="{4622C1DD-E373-4DE9-8319-9AC45F52849C}" type="presParOf" srcId="{382BB38F-921B-4ED8-ACE4-0C18D601796C}" destId="{5998D835-741C-4D35-B12F-2F90F042764D}"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7B63C11-E44A-481C-9EBC-03110E0930B7}"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s-ES"/>
        </a:p>
      </dgm:t>
    </dgm:pt>
    <dgm:pt modelId="{148DF34B-F686-449E-9D27-FDA58A949FE1}">
      <dgm:prSet phldrT="[Texto]" custT="1"/>
      <dgm:spPr/>
      <dgm:t>
        <a:bodyPr/>
        <a:lstStyle/>
        <a:p>
          <a:r>
            <a:rPr lang="es-ES" sz="2400" dirty="0" smtClean="0"/>
            <a:t>Comprobar gravedad y prescripción de la falta</a:t>
          </a:r>
          <a:endParaRPr lang="es-ES" sz="2400" dirty="0"/>
        </a:p>
      </dgm:t>
    </dgm:pt>
    <dgm:pt modelId="{276AEC3C-A663-42F4-A313-D236239DCD08}" type="parTrans" cxnId="{992378E8-D0A1-4A8B-93DA-1E83ACFF5829}">
      <dgm:prSet/>
      <dgm:spPr/>
      <dgm:t>
        <a:bodyPr/>
        <a:lstStyle/>
        <a:p>
          <a:endParaRPr lang="es-ES"/>
        </a:p>
      </dgm:t>
    </dgm:pt>
    <dgm:pt modelId="{D6CD493E-E415-4388-A448-F792C4963B4D}" type="sibTrans" cxnId="{992378E8-D0A1-4A8B-93DA-1E83ACFF5829}">
      <dgm:prSet/>
      <dgm:spPr/>
      <dgm:t>
        <a:bodyPr/>
        <a:lstStyle/>
        <a:p>
          <a:endParaRPr lang="es-ES"/>
        </a:p>
      </dgm:t>
    </dgm:pt>
    <dgm:pt modelId="{D497124D-9F5F-4C54-93F0-C72C40CD3FFC}">
      <dgm:prSet phldrT="[Texto]" custT="1"/>
      <dgm:spPr/>
      <dgm:t>
        <a:bodyPr/>
        <a:lstStyle/>
        <a:p>
          <a:r>
            <a:rPr lang="es-ES" sz="2000" dirty="0" smtClean="0"/>
            <a:t>Infracción muy grave y culpable</a:t>
          </a:r>
          <a:endParaRPr lang="es-ES" sz="2000" dirty="0"/>
        </a:p>
      </dgm:t>
    </dgm:pt>
    <dgm:pt modelId="{E2EEAEBC-0B35-4A02-A473-12A3071DE899}" type="parTrans" cxnId="{FD0489DE-DDAD-4448-88EF-1E09E021B6EF}">
      <dgm:prSet/>
      <dgm:spPr/>
      <dgm:t>
        <a:bodyPr/>
        <a:lstStyle/>
        <a:p>
          <a:endParaRPr lang="es-ES"/>
        </a:p>
      </dgm:t>
    </dgm:pt>
    <dgm:pt modelId="{BF2A8FAC-D85A-4C6B-9EA6-6C9DBBC1ABCF}" type="sibTrans" cxnId="{FD0489DE-DDAD-4448-88EF-1E09E021B6EF}">
      <dgm:prSet/>
      <dgm:spPr/>
      <dgm:t>
        <a:bodyPr/>
        <a:lstStyle/>
        <a:p>
          <a:endParaRPr lang="es-ES"/>
        </a:p>
      </dgm:t>
    </dgm:pt>
    <dgm:pt modelId="{D8C51E97-853F-4C4A-8923-F1FBBF0D5B60}">
      <dgm:prSet phldrT="[Texto]" custT="1"/>
      <dgm:spPr/>
      <dgm:t>
        <a:bodyPr/>
        <a:lstStyle/>
        <a:p>
          <a:r>
            <a:rPr lang="es-ES" sz="2000" dirty="0" smtClean="0"/>
            <a:t>Prescripción 60 días</a:t>
          </a:r>
          <a:endParaRPr lang="es-ES" sz="2000" dirty="0"/>
        </a:p>
      </dgm:t>
    </dgm:pt>
    <dgm:pt modelId="{6CB2035F-E920-4A55-82C3-5A5BE54BB21A}" type="parTrans" cxnId="{A53C0BE5-80D5-4951-8AE9-68B9AC8B28A8}">
      <dgm:prSet/>
      <dgm:spPr/>
      <dgm:t>
        <a:bodyPr/>
        <a:lstStyle/>
        <a:p>
          <a:endParaRPr lang="es-ES"/>
        </a:p>
      </dgm:t>
    </dgm:pt>
    <dgm:pt modelId="{F20E34C5-C79C-469D-AA37-7808FA3B8BB5}" type="sibTrans" cxnId="{A53C0BE5-80D5-4951-8AE9-68B9AC8B28A8}">
      <dgm:prSet/>
      <dgm:spPr/>
      <dgm:t>
        <a:bodyPr/>
        <a:lstStyle/>
        <a:p>
          <a:endParaRPr lang="es-ES"/>
        </a:p>
      </dgm:t>
    </dgm:pt>
    <dgm:pt modelId="{AA15B779-D214-4966-A740-8CFD9EA5E440}">
      <dgm:prSet phldrT="[Texto]" custT="1"/>
      <dgm:spPr/>
      <dgm:t>
        <a:bodyPr/>
        <a:lstStyle/>
        <a:p>
          <a:endParaRPr lang="es-ES" sz="2200" dirty="0" smtClean="0"/>
        </a:p>
        <a:p>
          <a:r>
            <a:rPr lang="es-ES" sz="2400" dirty="0" smtClean="0"/>
            <a:t>Comunicación por escrito (carta de despido)</a:t>
          </a:r>
          <a:endParaRPr lang="es-ES" sz="2400" dirty="0"/>
        </a:p>
      </dgm:t>
    </dgm:pt>
    <dgm:pt modelId="{8596222C-B3DF-4D5E-8F59-482BAB965976}" type="parTrans" cxnId="{A48C7852-5BA6-4142-AE4A-6DDE114359E3}">
      <dgm:prSet/>
      <dgm:spPr/>
      <dgm:t>
        <a:bodyPr/>
        <a:lstStyle/>
        <a:p>
          <a:endParaRPr lang="es-ES"/>
        </a:p>
      </dgm:t>
    </dgm:pt>
    <dgm:pt modelId="{81479B17-1993-4BC9-ADC3-B4998C07BD99}" type="sibTrans" cxnId="{A48C7852-5BA6-4142-AE4A-6DDE114359E3}">
      <dgm:prSet/>
      <dgm:spPr/>
      <dgm:t>
        <a:bodyPr/>
        <a:lstStyle/>
        <a:p>
          <a:endParaRPr lang="es-ES"/>
        </a:p>
      </dgm:t>
    </dgm:pt>
    <dgm:pt modelId="{7A60AE01-760B-4855-AD24-375EADE8E8C6}">
      <dgm:prSet phldrT="[Texto]" custT="1"/>
      <dgm:spPr/>
      <dgm:t>
        <a:bodyPr/>
        <a:lstStyle/>
        <a:p>
          <a:r>
            <a:rPr lang="es-ES" sz="2000" dirty="0" smtClean="0"/>
            <a:t>Descripción detallada de los hechos</a:t>
          </a:r>
          <a:endParaRPr lang="es-ES" sz="2000" dirty="0"/>
        </a:p>
      </dgm:t>
    </dgm:pt>
    <dgm:pt modelId="{09369533-0614-4333-BC67-0E2711D1384D}" type="parTrans" cxnId="{FBCA89F7-905C-44AE-8C4E-3517F6B08994}">
      <dgm:prSet/>
      <dgm:spPr/>
      <dgm:t>
        <a:bodyPr/>
        <a:lstStyle/>
        <a:p>
          <a:endParaRPr lang="es-ES"/>
        </a:p>
      </dgm:t>
    </dgm:pt>
    <dgm:pt modelId="{C9D4F5BF-3436-4E26-B321-54CFE051AF0B}" type="sibTrans" cxnId="{FBCA89F7-905C-44AE-8C4E-3517F6B08994}">
      <dgm:prSet/>
      <dgm:spPr/>
      <dgm:t>
        <a:bodyPr/>
        <a:lstStyle/>
        <a:p>
          <a:endParaRPr lang="es-ES"/>
        </a:p>
      </dgm:t>
    </dgm:pt>
    <dgm:pt modelId="{FCD9646E-97A6-4BA2-BFFB-5E0E9961FB26}">
      <dgm:prSet phldrT="[Texto]" custT="1"/>
      <dgm:spPr/>
      <dgm:t>
        <a:bodyPr/>
        <a:lstStyle/>
        <a:p>
          <a:r>
            <a:rPr lang="es-ES" sz="2000" dirty="0" smtClean="0"/>
            <a:t>Fecha de efectos del despido</a:t>
          </a:r>
          <a:endParaRPr lang="es-ES" sz="2000" dirty="0"/>
        </a:p>
      </dgm:t>
    </dgm:pt>
    <dgm:pt modelId="{354DBB0A-2366-4B0F-82D9-E99213EEA56F}" type="parTrans" cxnId="{3CB3B868-FA81-416F-AC75-2616005BB43E}">
      <dgm:prSet/>
      <dgm:spPr/>
      <dgm:t>
        <a:bodyPr/>
        <a:lstStyle/>
        <a:p>
          <a:endParaRPr lang="es-ES"/>
        </a:p>
      </dgm:t>
    </dgm:pt>
    <dgm:pt modelId="{EE92FDC7-B39B-4731-AA50-51D839E060FF}" type="sibTrans" cxnId="{3CB3B868-FA81-416F-AC75-2616005BB43E}">
      <dgm:prSet/>
      <dgm:spPr/>
      <dgm:t>
        <a:bodyPr/>
        <a:lstStyle/>
        <a:p>
          <a:endParaRPr lang="es-ES"/>
        </a:p>
      </dgm:t>
    </dgm:pt>
    <dgm:pt modelId="{05DABD69-BD42-489F-883B-BE0D51ACD60F}" type="pres">
      <dgm:prSet presAssocID="{A7B63C11-E44A-481C-9EBC-03110E0930B7}" presName="linearFlow" presStyleCnt="0">
        <dgm:presLayoutVars>
          <dgm:dir/>
          <dgm:animLvl val="lvl"/>
          <dgm:resizeHandles val="exact"/>
        </dgm:presLayoutVars>
      </dgm:prSet>
      <dgm:spPr/>
    </dgm:pt>
    <dgm:pt modelId="{6E59CDF2-F851-4659-A323-3F12A3C94A8D}" type="pres">
      <dgm:prSet presAssocID="{148DF34B-F686-449E-9D27-FDA58A949FE1}" presName="composite" presStyleCnt="0"/>
      <dgm:spPr/>
    </dgm:pt>
    <dgm:pt modelId="{4C16414C-DA9A-4270-BEA5-9A2FBA943B42}" type="pres">
      <dgm:prSet presAssocID="{148DF34B-F686-449E-9D27-FDA58A949FE1}" presName="parentText" presStyleLbl="alignNode1" presStyleIdx="0" presStyleCnt="2" custScaleY="111959" custLinFactNeighborY="0">
        <dgm:presLayoutVars>
          <dgm:chMax val="1"/>
          <dgm:bulletEnabled val="1"/>
        </dgm:presLayoutVars>
      </dgm:prSet>
      <dgm:spPr/>
      <dgm:t>
        <a:bodyPr/>
        <a:lstStyle/>
        <a:p>
          <a:endParaRPr lang="es-ES"/>
        </a:p>
      </dgm:t>
    </dgm:pt>
    <dgm:pt modelId="{833316AC-1089-48E9-A3AF-FA89FECA1126}" type="pres">
      <dgm:prSet presAssocID="{148DF34B-F686-449E-9D27-FDA58A949FE1}" presName="descendantText" presStyleLbl="alignAcc1" presStyleIdx="0" presStyleCnt="2" custLinFactNeighborX="364" custLinFactNeighborY="8442">
        <dgm:presLayoutVars>
          <dgm:bulletEnabled val="1"/>
        </dgm:presLayoutVars>
      </dgm:prSet>
      <dgm:spPr/>
      <dgm:t>
        <a:bodyPr/>
        <a:lstStyle/>
        <a:p>
          <a:endParaRPr lang="es-ES"/>
        </a:p>
      </dgm:t>
    </dgm:pt>
    <dgm:pt modelId="{6CB2D492-93EB-48BB-A478-D77918950CDC}" type="pres">
      <dgm:prSet presAssocID="{D6CD493E-E415-4388-A448-F792C4963B4D}" presName="sp" presStyleCnt="0"/>
      <dgm:spPr/>
    </dgm:pt>
    <dgm:pt modelId="{11DE1BD2-03EF-4010-8511-2F5F2FDDEA49}" type="pres">
      <dgm:prSet presAssocID="{AA15B779-D214-4966-A740-8CFD9EA5E440}" presName="composite" presStyleCnt="0"/>
      <dgm:spPr/>
    </dgm:pt>
    <dgm:pt modelId="{3DE498B4-0624-424C-8A94-C7C65A156CC7}" type="pres">
      <dgm:prSet presAssocID="{AA15B779-D214-4966-A740-8CFD9EA5E440}" presName="parentText" presStyleLbl="alignNode1" presStyleIdx="1" presStyleCnt="2">
        <dgm:presLayoutVars>
          <dgm:chMax val="1"/>
          <dgm:bulletEnabled val="1"/>
        </dgm:presLayoutVars>
      </dgm:prSet>
      <dgm:spPr/>
      <dgm:t>
        <a:bodyPr/>
        <a:lstStyle/>
        <a:p>
          <a:endParaRPr lang="es-ES"/>
        </a:p>
      </dgm:t>
    </dgm:pt>
    <dgm:pt modelId="{6AFC0AD4-EC58-4F17-B609-7604B552F91E}" type="pres">
      <dgm:prSet presAssocID="{AA15B779-D214-4966-A740-8CFD9EA5E440}" presName="descendantText" presStyleLbl="alignAcc1" presStyleIdx="1" presStyleCnt="2" custLinFactNeighborX="647" custLinFactNeighborY="802">
        <dgm:presLayoutVars>
          <dgm:bulletEnabled val="1"/>
        </dgm:presLayoutVars>
      </dgm:prSet>
      <dgm:spPr/>
    </dgm:pt>
  </dgm:ptLst>
  <dgm:cxnLst>
    <dgm:cxn modelId="{5873EC29-599A-424A-BD53-FFC42C74011A}" type="presOf" srcId="{A7B63C11-E44A-481C-9EBC-03110E0930B7}" destId="{05DABD69-BD42-489F-883B-BE0D51ACD60F}" srcOrd="0" destOrd="0" presId="urn:microsoft.com/office/officeart/2005/8/layout/chevron2"/>
    <dgm:cxn modelId="{A53C0BE5-80D5-4951-8AE9-68B9AC8B28A8}" srcId="{148DF34B-F686-449E-9D27-FDA58A949FE1}" destId="{D8C51E97-853F-4C4A-8923-F1FBBF0D5B60}" srcOrd="1" destOrd="0" parTransId="{6CB2035F-E920-4A55-82C3-5A5BE54BB21A}" sibTransId="{F20E34C5-C79C-469D-AA37-7808FA3B8BB5}"/>
    <dgm:cxn modelId="{A48C7852-5BA6-4142-AE4A-6DDE114359E3}" srcId="{A7B63C11-E44A-481C-9EBC-03110E0930B7}" destId="{AA15B779-D214-4966-A740-8CFD9EA5E440}" srcOrd="1" destOrd="0" parTransId="{8596222C-B3DF-4D5E-8F59-482BAB965976}" sibTransId="{81479B17-1993-4BC9-ADC3-B4998C07BD99}"/>
    <dgm:cxn modelId="{8BF07652-9BDD-43F5-B92C-189F355CAC14}" type="presOf" srcId="{D497124D-9F5F-4C54-93F0-C72C40CD3FFC}" destId="{833316AC-1089-48E9-A3AF-FA89FECA1126}" srcOrd="0" destOrd="0" presId="urn:microsoft.com/office/officeart/2005/8/layout/chevron2"/>
    <dgm:cxn modelId="{B22E786E-2DAF-428E-8253-7AB5A88AA034}" type="presOf" srcId="{7A60AE01-760B-4855-AD24-375EADE8E8C6}" destId="{6AFC0AD4-EC58-4F17-B609-7604B552F91E}" srcOrd="0" destOrd="0" presId="urn:microsoft.com/office/officeart/2005/8/layout/chevron2"/>
    <dgm:cxn modelId="{3CB3B868-FA81-416F-AC75-2616005BB43E}" srcId="{AA15B779-D214-4966-A740-8CFD9EA5E440}" destId="{FCD9646E-97A6-4BA2-BFFB-5E0E9961FB26}" srcOrd="1" destOrd="0" parTransId="{354DBB0A-2366-4B0F-82D9-E99213EEA56F}" sibTransId="{EE92FDC7-B39B-4731-AA50-51D839E060FF}"/>
    <dgm:cxn modelId="{FD0489DE-DDAD-4448-88EF-1E09E021B6EF}" srcId="{148DF34B-F686-449E-9D27-FDA58A949FE1}" destId="{D497124D-9F5F-4C54-93F0-C72C40CD3FFC}" srcOrd="0" destOrd="0" parTransId="{E2EEAEBC-0B35-4A02-A473-12A3071DE899}" sibTransId="{BF2A8FAC-D85A-4C6B-9EA6-6C9DBBC1ABCF}"/>
    <dgm:cxn modelId="{E5865179-4F3E-4328-91F0-0B4D8DA66C42}" type="presOf" srcId="{FCD9646E-97A6-4BA2-BFFB-5E0E9961FB26}" destId="{6AFC0AD4-EC58-4F17-B609-7604B552F91E}" srcOrd="0" destOrd="1" presId="urn:microsoft.com/office/officeart/2005/8/layout/chevron2"/>
    <dgm:cxn modelId="{992378E8-D0A1-4A8B-93DA-1E83ACFF5829}" srcId="{A7B63C11-E44A-481C-9EBC-03110E0930B7}" destId="{148DF34B-F686-449E-9D27-FDA58A949FE1}" srcOrd="0" destOrd="0" parTransId="{276AEC3C-A663-42F4-A313-D236239DCD08}" sibTransId="{D6CD493E-E415-4388-A448-F792C4963B4D}"/>
    <dgm:cxn modelId="{3845BB40-7D5C-4202-924D-34D28071343F}" type="presOf" srcId="{AA15B779-D214-4966-A740-8CFD9EA5E440}" destId="{3DE498B4-0624-424C-8A94-C7C65A156CC7}" srcOrd="0" destOrd="0" presId="urn:microsoft.com/office/officeart/2005/8/layout/chevron2"/>
    <dgm:cxn modelId="{2C996AB6-6EE3-48E8-BBC3-3B3E67D63266}" type="presOf" srcId="{148DF34B-F686-449E-9D27-FDA58A949FE1}" destId="{4C16414C-DA9A-4270-BEA5-9A2FBA943B42}" srcOrd="0" destOrd="0" presId="urn:microsoft.com/office/officeart/2005/8/layout/chevron2"/>
    <dgm:cxn modelId="{8350E3E8-A566-4D25-AA57-75BEB9349C49}" type="presOf" srcId="{D8C51E97-853F-4C4A-8923-F1FBBF0D5B60}" destId="{833316AC-1089-48E9-A3AF-FA89FECA1126}" srcOrd="0" destOrd="1" presId="urn:microsoft.com/office/officeart/2005/8/layout/chevron2"/>
    <dgm:cxn modelId="{FBCA89F7-905C-44AE-8C4E-3517F6B08994}" srcId="{AA15B779-D214-4966-A740-8CFD9EA5E440}" destId="{7A60AE01-760B-4855-AD24-375EADE8E8C6}" srcOrd="0" destOrd="0" parTransId="{09369533-0614-4333-BC67-0E2711D1384D}" sibTransId="{C9D4F5BF-3436-4E26-B321-54CFE051AF0B}"/>
    <dgm:cxn modelId="{65D94EBD-18DE-485D-8E9E-D178D67AE290}" type="presParOf" srcId="{05DABD69-BD42-489F-883B-BE0D51ACD60F}" destId="{6E59CDF2-F851-4659-A323-3F12A3C94A8D}" srcOrd="0" destOrd="0" presId="urn:microsoft.com/office/officeart/2005/8/layout/chevron2"/>
    <dgm:cxn modelId="{B9A83932-7641-4DBC-BC4A-6E16A21A0229}" type="presParOf" srcId="{6E59CDF2-F851-4659-A323-3F12A3C94A8D}" destId="{4C16414C-DA9A-4270-BEA5-9A2FBA943B42}" srcOrd="0" destOrd="0" presId="urn:microsoft.com/office/officeart/2005/8/layout/chevron2"/>
    <dgm:cxn modelId="{A9BD7444-3D30-418F-86BD-D7C49071E355}" type="presParOf" srcId="{6E59CDF2-F851-4659-A323-3F12A3C94A8D}" destId="{833316AC-1089-48E9-A3AF-FA89FECA1126}" srcOrd="1" destOrd="0" presId="urn:microsoft.com/office/officeart/2005/8/layout/chevron2"/>
    <dgm:cxn modelId="{AF53AC46-D0F8-44BA-A66C-E119D9DC3561}" type="presParOf" srcId="{05DABD69-BD42-489F-883B-BE0D51ACD60F}" destId="{6CB2D492-93EB-48BB-A478-D77918950CDC}" srcOrd="1" destOrd="0" presId="urn:microsoft.com/office/officeart/2005/8/layout/chevron2"/>
    <dgm:cxn modelId="{10C756AC-BAF6-4DFB-B596-F1505CF84EEC}" type="presParOf" srcId="{05DABD69-BD42-489F-883B-BE0D51ACD60F}" destId="{11DE1BD2-03EF-4010-8511-2F5F2FDDEA49}" srcOrd="2" destOrd="0" presId="urn:microsoft.com/office/officeart/2005/8/layout/chevron2"/>
    <dgm:cxn modelId="{BDC7CA06-58A1-4D8A-BFA2-87EEDE7BED61}" type="presParOf" srcId="{11DE1BD2-03EF-4010-8511-2F5F2FDDEA49}" destId="{3DE498B4-0624-424C-8A94-C7C65A156CC7}" srcOrd="0" destOrd="0" presId="urn:microsoft.com/office/officeart/2005/8/layout/chevron2"/>
    <dgm:cxn modelId="{2184749E-3536-443C-865D-B0FD64739AEC}" type="presParOf" srcId="{11DE1BD2-03EF-4010-8511-2F5F2FDDEA49}" destId="{6AFC0AD4-EC58-4F17-B609-7604B552F91E}"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B55B3BD-1F9B-4B76-8B18-9F9C606C6063}"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s-ES"/>
        </a:p>
      </dgm:t>
    </dgm:pt>
    <dgm:pt modelId="{2BD180AF-9600-4B94-8DB2-A38105CCEC79}">
      <dgm:prSet phldrT="[Texto]" custT="1"/>
      <dgm:spPr/>
      <dgm:t>
        <a:bodyPr/>
        <a:lstStyle/>
        <a:p>
          <a:r>
            <a:rPr lang="es-ES" sz="2700" dirty="0" smtClean="0"/>
            <a:t>Salario del mes </a:t>
          </a:r>
          <a:r>
            <a:rPr lang="es-ES" sz="2700" dirty="0" smtClean="0"/>
            <a:t>adeudado o días trabajados en el mes del despido</a:t>
          </a:r>
          <a:endParaRPr lang="es-ES" sz="2000" b="0" dirty="0"/>
        </a:p>
      </dgm:t>
    </dgm:pt>
    <dgm:pt modelId="{DC2A0A45-2A25-4465-88E6-926248CE8984}" type="parTrans" cxnId="{B8E1042B-7800-44FA-AA5D-3FE3A6C83A15}">
      <dgm:prSet/>
      <dgm:spPr/>
      <dgm:t>
        <a:bodyPr/>
        <a:lstStyle/>
        <a:p>
          <a:endParaRPr lang="es-ES"/>
        </a:p>
      </dgm:t>
    </dgm:pt>
    <dgm:pt modelId="{394492FB-5122-448C-8C02-668456BDB8A3}" type="sibTrans" cxnId="{B8E1042B-7800-44FA-AA5D-3FE3A6C83A15}">
      <dgm:prSet/>
      <dgm:spPr/>
      <dgm:t>
        <a:bodyPr/>
        <a:lstStyle/>
        <a:p>
          <a:endParaRPr lang="es-ES"/>
        </a:p>
      </dgm:t>
    </dgm:pt>
    <dgm:pt modelId="{89BA62F7-A4AA-4451-ACC2-1DFDC24BD7CF}">
      <dgm:prSet phldrT="[Texto]" custT="1"/>
      <dgm:spPr/>
      <dgm:t>
        <a:bodyPr/>
        <a:lstStyle/>
        <a:p>
          <a:r>
            <a:rPr lang="es-ES" sz="2700" dirty="0" smtClean="0"/>
            <a:t>Liquidación de pagas </a:t>
          </a:r>
          <a:r>
            <a:rPr lang="es-ES" sz="2700" dirty="0" smtClean="0"/>
            <a:t>extraordinarias </a:t>
          </a:r>
          <a:r>
            <a:rPr lang="es-ES" sz="2000" b="0" dirty="0" smtClean="0"/>
            <a:t>(si no se cobran prorrateadas)</a:t>
          </a:r>
          <a:endParaRPr lang="es-ES" sz="2000" dirty="0"/>
        </a:p>
      </dgm:t>
    </dgm:pt>
    <dgm:pt modelId="{C7DB31E3-E328-4CEE-9E53-5B339E3FED4C}" type="parTrans" cxnId="{AA9F843F-0D4C-4030-AAE5-CF99E2164A55}">
      <dgm:prSet/>
      <dgm:spPr/>
      <dgm:t>
        <a:bodyPr/>
        <a:lstStyle/>
        <a:p>
          <a:endParaRPr lang="es-ES"/>
        </a:p>
      </dgm:t>
    </dgm:pt>
    <dgm:pt modelId="{AAF1A9E3-6EDE-41A5-8221-45DBCCE41E74}" type="sibTrans" cxnId="{AA9F843F-0D4C-4030-AAE5-CF99E2164A55}">
      <dgm:prSet/>
      <dgm:spPr/>
      <dgm:t>
        <a:bodyPr/>
        <a:lstStyle/>
        <a:p>
          <a:endParaRPr lang="es-ES"/>
        </a:p>
      </dgm:t>
    </dgm:pt>
    <dgm:pt modelId="{60A7EC09-BEF4-4C88-AF37-92F75B01C71D}">
      <dgm:prSet phldrT="[Texto]"/>
      <dgm:spPr/>
      <dgm:t>
        <a:bodyPr/>
        <a:lstStyle/>
        <a:p>
          <a:r>
            <a:rPr lang="es-ES" dirty="0" smtClean="0"/>
            <a:t>Liquidación de </a:t>
          </a:r>
          <a:r>
            <a:rPr lang="es-ES" dirty="0" smtClean="0"/>
            <a:t>vacaciones por días no disfrutados </a:t>
          </a:r>
          <a:endParaRPr lang="es-ES" dirty="0"/>
        </a:p>
      </dgm:t>
    </dgm:pt>
    <dgm:pt modelId="{FEEC4766-515C-4B22-829E-C2A00F354451}" type="parTrans" cxnId="{22035479-3D99-4CE2-9E63-D626712F1F6E}">
      <dgm:prSet/>
      <dgm:spPr/>
      <dgm:t>
        <a:bodyPr/>
        <a:lstStyle/>
        <a:p>
          <a:endParaRPr lang="es-ES"/>
        </a:p>
      </dgm:t>
    </dgm:pt>
    <dgm:pt modelId="{04D885CE-08A4-48FD-B0D6-30D565FB6C4C}" type="sibTrans" cxnId="{22035479-3D99-4CE2-9E63-D626712F1F6E}">
      <dgm:prSet/>
      <dgm:spPr/>
      <dgm:t>
        <a:bodyPr/>
        <a:lstStyle/>
        <a:p>
          <a:endParaRPr lang="es-ES"/>
        </a:p>
      </dgm:t>
    </dgm:pt>
    <dgm:pt modelId="{A062EE7B-8BF3-473E-8166-15560EBF3FF1}" type="pres">
      <dgm:prSet presAssocID="{FB55B3BD-1F9B-4B76-8B18-9F9C606C6063}" presName="linear" presStyleCnt="0">
        <dgm:presLayoutVars>
          <dgm:dir/>
          <dgm:animLvl val="lvl"/>
          <dgm:resizeHandles val="exact"/>
        </dgm:presLayoutVars>
      </dgm:prSet>
      <dgm:spPr/>
      <dgm:t>
        <a:bodyPr/>
        <a:lstStyle/>
        <a:p>
          <a:endParaRPr lang="es-ES"/>
        </a:p>
      </dgm:t>
    </dgm:pt>
    <dgm:pt modelId="{A10B9434-851C-452F-8AD5-E7096CCFED60}" type="pres">
      <dgm:prSet presAssocID="{2BD180AF-9600-4B94-8DB2-A38105CCEC79}" presName="parentLin" presStyleCnt="0"/>
      <dgm:spPr/>
    </dgm:pt>
    <dgm:pt modelId="{4412FEA3-D3BA-4209-90DB-4757EF0E5B03}" type="pres">
      <dgm:prSet presAssocID="{2BD180AF-9600-4B94-8DB2-A38105CCEC79}" presName="parentLeftMargin" presStyleLbl="node1" presStyleIdx="0" presStyleCnt="3"/>
      <dgm:spPr/>
      <dgm:t>
        <a:bodyPr/>
        <a:lstStyle/>
        <a:p>
          <a:endParaRPr lang="es-ES"/>
        </a:p>
      </dgm:t>
    </dgm:pt>
    <dgm:pt modelId="{04243737-73F7-4040-9463-0E79F0B1D14F}" type="pres">
      <dgm:prSet presAssocID="{2BD180AF-9600-4B94-8DB2-A38105CCEC79}" presName="parentText" presStyleLbl="node1" presStyleIdx="0" presStyleCnt="3" custScaleX="127991" custScaleY="59494" custLinFactNeighborX="-10165" custLinFactNeighborY="-45537">
        <dgm:presLayoutVars>
          <dgm:chMax val="0"/>
          <dgm:bulletEnabled val="1"/>
        </dgm:presLayoutVars>
      </dgm:prSet>
      <dgm:spPr/>
      <dgm:t>
        <a:bodyPr/>
        <a:lstStyle/>
        <a:p>
          <a:endParaRPr lang="es-ES"/>
        </a:p>
      </dgm:t>
    </dgm:pt>
    <dgm:pt modelId="{D2713B64-CC77-47A8-AD0F-E477ED91F095}" type="pres">
      <dgm:prSet presAssocID="{2BD180AF-9600-4B94-8DB2-A38105CCEC79}" presName="negativeSpace" presStyleCnt="0"/>
      <dgm:spPr/>
    </dgm:pt>
    <dgm:pt modelId="{76494DAA-FC9E-4291-97BB-BF5F8C150E7D}" type="pres">
      <dgm:prSet presAssocID="{2BD180AF-9600-4B94-8DB2-A38105CCEC79}" presName="childText" presStyleLbl="conFgAcc1" presStyleIdx="0" presStyleCnt="3">
        <dgm:presLayoutVars>
          <dgm:bulletEnabled val="1"/>
        </dgm:presLayoutVars>
      </dgm:prSet>
      <dgm:spPr/>
    </dgm:pt>
    <dgm:pt modelId="{592448A1-A063-4700-9294-1632A34916E5}" type="pres">
      <dgm:prSet presAssocID="{394492FB-5122-448C-8C02-668456BDB8A3}" presName="spaceBetweenRectangles" presStyleCnt="0"/>
      <dgm:spPr/>
    </dgm:pt>
    <dgm:pt modelId="{22CFE588-D307-4842-AB18-15700814FBDC}" type="pres">
      <dgm:prSet presAssocID="{89BA62F7-A4AA-4451-ACC2-1DFDC24BD7CF}" presName="parentLin" presStyleCnt="0"/>
      <dgm:spPr/>
    </dgm:pt>
    <dgm:pt modelId="{62120DE4-3C42-4A3C-8765-CD5D07510949}" type="pres">
      <dgm:prSet presAssocID="{89BA62F7-A4AA-4451-ACC2-1DFDC24BD7CF}" presName="parentLeftMargin" presStyleLbl="node1" presStyleIdx="0" presStyleCnt="3"/>
      <dgm:spPr/>
      <dgm:t>
        <a:bodyPr/>
        <a:lstStyle/>
        <a:p>
          <a:endParaRPr lang="es-ES"/>
        </a:p>
      </dgm:t>
    </dgm:pt>
    <dgm:pt modelId="{8E5C78DD-9D98-48E1-B1C7-577689B7D15F}" type="pres">
      <dgm:prSet presAssocID="{89BA62F7-A4AA-4451-ACC2-1DFDC24BD7CF}" presName="parentText" presStyleLbl="node1" presStyleIdx="1" presStyleCnt="3" custScaleX="128814" custScaleY="83537" custLinFactNeighborX="-5635" custLinFactNeighborY="-70353">
        <dgm:presLayoutVars>
          <dgm:chMax val="0"/>
          <dgm:bulletEnabled val="1"/>
        </dgm:presLayoutVars>
      </dgm:prSet>
      <dgm:spPr/>
      <dgm:t>
        <a:bodyPr/>
        <a:lstStyle/>
        <a:p>
          <a:endParaRPr lang="es-ES"/>
        </a:p>
      </dgm:t>
    </dgm:pt>
    <dgm:pt modelId="{FF8864D6-2DD5-4BA3-90DE-DEF34BA4CE7F}" type="pres">
      <dgm:prSet presAssocID="{89BA62F7-A4AA-4451-ACC2-1DFDC24BD7CF}" presName="negativeSpace" presStyleCnt="0"/>
      <dgm:spPr/>
    </dgm:pt>
    <dgm:pt modelId="{C30B0C07-3865-4DA9-AF17-3E7069794BF5}" type="pres">
      <dgm:prSet presAssocID="{89BA62F7-A4AA-4451-ACC2-1DFDC24BD7CF}" presName="childText" presStyleLbl="conFgAcc1" presStyleIdx="1" presStyleCnt="3" custScaleX="99999" custScaleY="455243" custLinFactY="-3382" custLinFactNeighborX="763" custLinFactNeighborY="-100000">
        <dgm:presLayoutVars>
          <dgm:bulletEnabled val="1"/>
        </dgm:presLayoutVars>
      </dgm:prSet>
      <dgm:spPr>
        <a:blipFill rotWithShape="0">
          <a:blip xmlns:r="http://schemas.openxmlformats.org/officeDocument/2006/relationships" r:embed="rId1"/>
          <a:stretch>
            <a:fillRect/>
          </a:stretch>
        </a:blipFill>
      </dgm:spPr>
    </dgm:pt>
    <dgm:pt modelId="{FF3D07B1-C951-4484-A36A-5C47EC30FBD5}" type="pres">
      <dgm:prSet presAssocID="{AAF1A9E3-6EDE-41A5-8221-45DBCCE41E74}" presName="spaceBetweenRectangles" presStyleCnt="0"/>
      <dgm:spPr/>
    </dgm:pt>
    <dgm:pt modelId="{20F1F711-E822-4347-A53A-B5F595799CCC}" type="pres">
      <dgm:prSet presAssocID="{60A7EC09-BEF4-4C88-AF37-92F75B01C71D}" presName="parentLin" presStyleCnt="0"/>
      <dgm:spPr/>
    </dgm:pt>
    <dgm:pt modelId="{6A3F6E86-E6A9-471C-8944-EBCBA2DE685D}" type="pres">
      <dgm:prSet presAssocID="{60A7EC09-BEF4-4C88-AF37-92F75B01C71D}" presName="parentLeftMargin" presStyleLbl="node1" presStyleIdx="1" presStyleCnt="3"/>
      <dgm:spPr/>
      <dgm:t>
        <a:bodyPr/>
        <a:lstStyle/>
        <a:p>
          <a:endParaRPr lang="es-ES"/>
        </a:p>
      </dgm:t>
    </dgm:pt>
    <dgm:pt modelId="{6BBA648C-B339-4114-9D31-884FCD9F5326}" type="pres">
      <dgm:prSet presAssocID="{60A7EC09-BEF4-4C88-AF37-92F75B01C71D}" presName="parentText" presStyleLbl="node1" presStyleIdx="2" presStyleCnt="3" custScaleX="106897" custScaleY="71302" custLinFactNeighborX="5083" custLinFactNeighborY="-17544">
        <dgm:presLayoutVars>
          <dgm:chMax val="0"/>
          <dgm:bulletEnabled val="1"/>
        </dgm:presLayoutVars>
      </dgm:prSet>
      <dgm:spPr/>
      <dgm:t>
        <a:bodyPr/>
        <a:lstStyle/>
        <a:p>
          <a:endParaRPr lang="es-ES"/>
        </a:p>
      </dgm:t>
    </dgm:pt>
    <dgm:pt modelId="{1F6838ED-4E43-450D-8C10-E85064C2896A}" type="pres">
      <dgm:prSet presAssocID="{60A7EC09-BEF4-4C88-AF37-92F75B01C71D}" presName="negativeSpace" presStyleCnt="0"/>
      <dgm:spPr/>
    </dgm:pt>
    <dgm:pt modelId="{274EAAF3-5B80-4EDB-B402-F63E1CE0CA15}" type="pres">
      <dgm:prSet presAssocID="{60A7EC09-BEF4-4C88-AF37-92F75B01C71D}" presName="childText" presStyleLbl="conFgAcc1" presStyleIdx="2" presStyleCnt="3" custScaleX="100000" custLinFactNeighborX="623" custLinFactNeighborY="72582">
        <dgm:presLayoutVars>
          <dgm:bulletEnabled val="1"/>
        </dgm:presLayoutVars>
      </dgm:prSet>
      <dgm:spPr>
        <a:blipFill rotWithShape="0">
          <a:blip xmlns:r="http://schemas.openxmlformats.org/officeDocument/2006/relationships" r:embed="rId2"/>
          <a:stretch>
            <a:fillRect/>
          </a:stretch>
        </a:blipFill>
      </dgm:spPr>
    </dgm:pt>
  </dgm:ptLst>
  <dgm:cxnLst>
    <dgm:cxn modelId="{0AD60897-56EB-4CD8-B2E3-64DE8E6445BA}" type="presOf" srcId="{2BD180AF-9600-4B94-8DB2-A38105CCEC79}" destId="{04243737-73F7-4040-9463-0E79F0B1D14F}" srcOrd="1" destOrd="0" presId="urn:microsoft.com/office/officeart/2005/8/layout/list1"/>
    <dgm:cxn modelId="{B97D4CBD-AB75-4A16-B824-D34970CC8FCD}" type="presOf" srcId="{FB55B3BD-1F9B-4B76-8B18-9F9C606C6063}" destId="{A062EE7B-8BF3-473E-8166-15560EBF3FF1}" srcOrd="0" destOrd="0" presId="urn:microsoft.com/office/officeart/2005/8/layout/list1"/>
    <dgm:cxn modelId="{B8E1042B-7800-44FA-AA5D-3FE3A6C83A15}" srcId="{FB55B3BD-1F9B-4B76-8B18-9F9C606C6063}" destId="{2BD180AF-9600-4B94-8DB2-A38105CCEC79}" srcOrd="0" destOrd="0" parTransId="{DC2A0A45-2A25-4465-88E6-926248CE8984}" sibTransId="{394492FB-5122-448C-8C02-668456BDB8A3}"/>
    <dgm:cxn modelId="{011EA28D-C7F6-4A86-8FB4-8A0EE3375E5A}" type="presOf" srcId="{89BA62F7-A4AA-4451-ACC2-1DFDC24BD7CF}" destId="{62120DE4-3C42-4A3C-8765-CD5D07510949}" srcOrd="0" destOrd="0" presId="urn:microsoft.com/office/officeart/2005/8/layout/list1"/>
    <dgm:cxn modelId="{E2A99111-D283-4185-9019-3B27804596E0}" type="presOf" srcId="{89BA62F7-A4AA-4451-ACC2-1DFDC24BD7CF}" destId="{8E5C78DD-9D98-48E1-B1C7-577689B7D15F}" srcOrd="1" destOrd="0" presId="urn:microsoft.com/office/officeart/2005/8/layout/list1"/>
    <dgm:cxn modelId="{AA9F843F-0D4C-4030-AAE5-CF99E2164A55}" srcId="{FB55B3BD-1F9B-4B76-8B18-9F9C606C6063}" destId="{89BA62F7-A4AA-4451-ACC2-1DFDC24BD7CF}" srcOrd="1" destOrd="0" parTransId="{C7DB31E3-E328-4CEE-9E53-5B339E3FED4C}" sibTransId="{AAF1A9E3-6EDE-41A5-8221-45DBCCE41E74}"/>
    <dgm:cxn modelId="{533D7244-8826-4DFF-A725-4A3F43BB6C23}" type="presOf" srcId="{60A7EC09-BEF4-4C88-AF37-92F75B01C71D}" destId="{6BBA648C-B339-4114-9D31-884FCD9F5326}" srcOrd="1" destOrd="0" presId="urn:microsoft.com/office/officeart/2005/8/layout/list1"/>
    <dgm:cxn modelId="{7E5DFCEB-EF5F-4204-A3F1-F27B55FA5B55}" type="presOf" srcId="{60A7EC09-BEF4-4C88-AF37-92F75B01C71D}" destId="{6A3F6E86-E6A9-471C-8944-EBCBA2DE685D}" srcOrd="0" destOrd="0" presId="urn:microsoft.com/office/officeart/2005/8/layout/list1"/>
    <dgm:cxn modelId="{A1FD4B11-374E-4156-BB7B-7DDFEA082EC7}" type="presOf" srcId="{2BD180AF-9600-4B94-8DB2-A38105CCEC79}" destId="{4412FEA3-D3BA-4209-90DB-4757EF0E5B03}" srcOrd="0" destOrd="0" presId="urn:microsoft.com/office/officeart/2005/8/layout/list1"/>
    <dgm:cxn modelId="{22035479-3D99-4CE2-9E63-D626712F1F6E}" srcId="{FB55B3BD-1F9B-4B76-8B18-9F9C606C6063}" destId="{60A7EC09-BEF4-4C88-AF37-92F75B01C71D}" srcOrd="2" destOrd="0" parTransId="{FEEC4766-515C-4B22-829E-C2A00F354451}" sibTransId="{04D885CE-08A4-48FD-B0D6-30D565FB6C4C}"/>
    <dgm:cxn modelId="{FF921333-0235-470D-8E39-7FF2D960CB58}" type="presParOf" srcId="{A062EE7B-8BF3-473E-8166-15560EBF3FF1}" destId="{A10B9434-851C-452F-8AD5-E7096CCFED60}" srcOrd="0" destOrd="0" presId="urn:microsoft.com/office/officeart/2005/8/layout/list1"/>
    <dgm:cxn modelId="{94578B1D-BDA5-4960-8370-001AF4352B67}" type="presParOf" srcId="{A10B9434-851C-452F-8AD5-E7096CCFED60}" destId="{4412FEA3-D3BA-4209-90DB-4757EF0E5B03}" srcOrd="0" destOrd="0" presId="urn:microsoft.com/office/officeart/2005/8/layout/list1"/>
    <dgm:cxn modelId="{0F988171-4815-4DE3-BD92-5ADB4338D3A6}" type="presParOf" srcId="{A10B9434-851C-452F-8AD5-E7096CCFED60}" destId="{04243737-73F7-4040-9463-0E79F0B1D14F}" srcOrd="1" destOrd="0" presId="urn:microsoft.com/office/officeart/2005/8/layout/list1"/>
    <dgm:cxn modelId="{08BB9BB9-D836-470D-AE83-312FCC3ECF26}" type="presParOf" srcId="{A062EE7B-8BF3-473E-8166-15560EBF3FF1}" destId="{D2713B64-CC77-47A8-AD0F-E477ED91F095}" srcOrd="1" destOrd="0" presId="urn:microsoft.com/office/officeart/2005/8/layout/list1"/>
    <dgm:cxn modelId="{73783E22-5C05-4263-838D-A3E89935B746}" type="presParOf" srcId="{A062EE7B-8BF3-473E-8166-15560EBF3FF1}" destId="{76494DAA-FC9E-4291-97BB-BF5F8C150E7D}" srcOrd="2" destOrd="0" presId="urn:microsoft.com/office/officeart/2005/8/layout/list1"/>
    <dgm:cxn modelId="{FFB80424-BEB5-437D-BC19-1577997B9B74}" type="presParOf" srcId="{A062EE7B-8BF3-473E-8166-15560EBF3FF1}" destId="{592448A1-A063-4700-9294-1632A34916E5}" srcOrd="3" destOrd="0" presId="urn:microsoft.com/office/officeart/2005/8/layout/list1"/>
    <dgm:cxn modelId="{3EF02F2C-1DF9-41AA-9663-7C0FA70D20C3}" type="presParOf" srcId="{A062EE7B-8BF3-473E-8166-15560EBF3FF1}" destId="{22CFE588-D307-4842-AB18-15700814FBDC}" srcOrd="4" destOrd="0" presId="urn:microsoft.com/office/officeart/2005/8/layout/list1"/>
    <dgm:cxn modelId="{278BBA6E-386C-4CF3-8D86-0175FC263DC9}" type="presParOf" srcId="{22CFE588-D307-4842-AB18-15700814FBDC}" destId="{62120DE4-3C42-4A3C-8765-CD5D07510949}" srcOrd="0" destOrd="0" presId="urn:microsoft.com/office/officeart/2005/8/layout/list1"/>
    <dgm:cxn modelId="{92E17759-5EFF-460E-923C-1C8CA322D868}" type="presParOf" srcId="{22CFE588-D307-4842-AB18-15700814FBDC}" destId="{8E5C78DD-9D98-48E1-B1C7-577689B7D15F}" srcOrd="1" destOrd="0" presId="urn:microsoft.com/office/officeart/2005/8/layout/list1"/>
    <dgm:cxn modelId="{39AF996A-EC71-4A8E-B8C9-2A04CDAED38B}" type="presParOf" srcId="{A062EE7B-8BF3-473E-8166-15560EBF3FF1}" destId="{FF8864D6-2DD5-4BA3-90DE-DEF34BA4CE7F}" srcOrd="5" destOrd="0" presId="urn:microsoft.com/office/officeart/2005/8/layout/list1"/>
    <dgm:cxn modelId="{6928B418-222C-45C8-91EC-030D0DFB42C4}" type="presParOf" srcId="{A062EE7B-8BF3-473E-8166-15560EBF3FF1}" destId="{C30B0C07-3865-4DA9-AF17-3E7069794BF5}" srcOrd="6" destOrd="0" presId="urn:microsoft.com/office/officeart/2005/8/layout/list1"/>
    <dgm:cxn modelId="{12BFF984-00DA-49B1-9648-C095FC82C737}" type="presParOf" srcId="{A062EE7B-8BF3-473E-8166-15560EBF3FF1}" destId="{FF3D07B1-C951-4484-A36A-5C47EC30FBD5}" srcOrd="7" destOrd="0" presId="urn:microsoft.com/office/officeart/2005/8/layout/list1"/>
    <dgm:cxn modelId="{AE5D444D-5FA5-408B-809D-8B30541E1723}" type="presParOf" srcId="{A062EE7B-8BF3-473E-8166-15560EBF3FF1}" destId="{20F1F711-E822-4347-A53A-B5F595799CCC}" srcOrd="8" destOrd="0" presId="urn:microsoft.com/office/officeart/2005/8/layout/list1"/>
    <dgm:cxn modelId="{ED2C3466-D9FF-4580-A16E-3DE32B7ABD27}" type="presParOf" srcId="{20F1F711-E822-4347-A53A-B5F595799CCC}" destId="{6A3F6E86-E6A9-471C-8944-EBCBA2DE685D}" srcOrd="0" destOrd="0" presId="urn:microsoft.com/office/officeart/2005/8/layout/list1"/>
    <dgm:cxn modelId="{EA5F4B12-A700-46CE-8C1C-F248169D63F4}" type="presParOf" srcId="{20F1F711-E822-4347-A53A-B5F595799CCC}" destId="{6BBA648C-B339-4114-9D31-884FCD9F5326}" srcOrd="1" destOrd="0" presId="urn:microsoft.com/office/officeart/2005/8/layout/list1"/>
    <dgm:cxn modelId="{EA05CDB9-6929-4E21-AD91-84F53C64A9DE}" type="presParOf" srcId="{A062EE7B-8BF3-473E-8166-15560EBF3FF1}" destId="{1F6838ED-4E43-450D-8C10-E85064C2896A}" srcOrd="9" destOrd="0" presId="urn:microsoft.com/office/officeart/2005/8/layout/list1"/>
    <dgm:cxn modelId="{5B57F051-55D2-4262-8013-AE2B00A5C13D}" type="presParOf" srcId="{A062EE7B-8BF3-473E-8166-15560EBF3FF1}" destId="{274EAAF3-5B80-4EDB-B402-F63E1CE0CA1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AB5B2-0C43-412F-95A6-4C3DDD2AD7F2}">
      <dsp:nvSpPr>
        <dsp:cNvPr id="0" name=""/>
        <dsp:cNvSpPr/>
      </dsp:nvSpPr>
      <dsp:spPr>
        <a:xfrm>
          <a:off x="457015" y="662"/>
          <a:ext cx="2259994" cy="1355996"/>
        </a:xfrm>
        <a:prstGeom prst="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s-ES" sz="1800" kern="1200" dirty="0">
              <a:latin typeface="Arial" pitchFamily="34" charset="0"/>
              <a:cs typeface="Arial" pitchFamily="34" charset="0"/>
            </a:rPr>
            <a:t>Movilidad </a:t>
          </a:r>
        </a:p>
        <a:p>
          <a:pPr lvl="0" algn="ctr" defTabSz="800100" rtl="0">
            <a:lnSpc>
              <a:spcPct val="90000"/>
            </a:lnSpc>
            <a:spcBef>
              <a:spcPct val="0"/>
            </a:spcBef>
            <a:spcAft>
              <a:spcPct val="35000"/>
            </a:spcAft>
          </a:pPr>
          <a:r>
            <a:rPr lang="es-ES" sz="1800" kern="1200" dirty="0">
              <a:latin typeface="Arial" pitchFamily="34" charset="0"/>
              <a:cs typeface="Arial" pitchFamily="34" charset="0"/>
            </a:rPr>
            <a:t>funcional</a:t>
          </a:r>
        </a:p>
      </dsp:txBody>
      <dsp:txXfrm>
        <a:off x="457015" y="662"/>
        <a:ext cx="2259994" cy="1355996"/>
      </dsp:txXfrm>
    </dsp:sp>
    <dsp:sp modelId="{83C25E11-AFC0-4CD3-B1F1-77880B008BDA}">
      <dsp:nvSpPr>
        <dsp:cNvPr id="0" name=""/>
        <dsp:cNvSpPr/>
      </dsp:nvSpPr>
      <dsp:spPr>
        <a:xfrm>
          <a:off x="2943009" y="662"/>
          <a:ext cx="2259994" cy="1355996"/>
        </a:xfrm>
        <a:prstGeom prst="rect">
          <a:avLst/>
        </a:prstGeom>
        <a:solidFill>
          <a:schemeClr val="accent2">
            <a:shade val="80000"/>
            <a:hueOff val="-221791"/>
            <a:satOff val="-11249"/>
            <a:lumOff val="1516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s-ES" sz="1800" kern="1200" dirty="0">
              <a:latin typeface="Arial" pitchFamily="34" charset="0"/>
              <a:cs typeface="Arial" pitchFamily="34" charset="0"/>
            </a:rPr>
            <a:t>Movilidad </a:t>
          </a:r>
        </a:p>
        <a:p>
          <a:pPr lvl="0" algn="ctr" defTabSz="800100" rtl="0">
            <a:lnSpc>
              <a:spcPct val="90000"/>
            </a:lnSpc>
            <a:spcBef>
              <a:spcPct val="0"/>
            </a:spcBef>
            <a:spcAft>
              <a:spcPct val="35000"/>
            </a:spcAft>
          </a:pPr>
          <a:r>
            <a:rPr lang="es-ES" sz="1800" kern="1200" dirty="0">
              <a:latin typeface="Arial" pitchFamily="34" charset="0"/>
              <a:cs typeface="Arial" pitchFamily="34" charset="0"/>
            </a:rPr>
            <a:t>geográfica</a:t>
          </a:r>
        </a:p>
      </dsp:txBody>
      <dsp:txXfrm>
        <a:off x="2943009" y="662"/>
        <a:ext cx="2259994" cy="1355996"/>
      </dsp:txXfrm>
    </dsp:sp>
    <dsp:sp modelId="{2BB3635B-3959-4AEC-8792-93CD5DE2EBC6}">
      <dsp:nvSpPr>
        <dsp:cNvPr id="0" name=""/>
        <dsp:cNvSpPr/>
      </dsp:nvSpPr>
      <dsp:spPr>
        <a:xfrm>
          <a:off x="5429002" y="662"/>
          <a:ext cx="1972161" cy="1355996"/>
        </a:xfrm>
        <a:prstGeom prst="rect">
          <a:avLst/>
        </a:prstGeom>
        <a:solidFill>
          <a:schemeClr val="accent2">
            <a:shade val="80000"/>
            <a:hueOff val="-443583"/>
            <a:satOff val="-22497"/>
            <a:lumOff val="303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r>
            <a:rPr lang="es-ES" sz="1800" kern="1200" dirty="0">
              <a:latin typeface="Arial" pitchFamily="34" charset="0"/>
              <a:cs typeface="Arial" pitchFamily="34" charset="0"/>
            </a:rPr>
            <a:t>Modificaciones sustanciales de las condiciones de trabajo</a:t>
          </a:r>
        </a:p>
      </dsp:txBody>
      <dsp:txXfrm>
        <a:off x="5429002" y="662"/>
        <a:ext cx="1972161" cy="13559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A61913-10C8-49A9-A688-9F8E045DCC00}">
      <dsp:nvSpPr>
        <dsp:cNvPr id="0" name=""/>
        <dsp:cNvSpPr/>
      </dsp:nvSpPr>
      <dsp:spPr>
        <a:xfrm>
          <a:off x="2323" y="340057"/>
          <a:ext cx="1843016" cy="1105810"/>
        </a:xfrm>
        <a:prstGeom prst="rect">
          <a:avLst/>
        </a:prstGeom>
        <a:solidFill>
          <a:schemeClr val="accent2">
            <a:shade val="80000"/>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a:latin typeface="Arial" pitchFamily="34" charset="0"/>
              <a:cs typeface="Arial" pitchFamily="34" charset="0"/>
            </a:rPr>
            <a:t>Individual y colectivo</a:t>
          </a:r>
        </a:p>
      </dsp:txBody>
      <dsp:txXfrm>
        <a:off x="2323" y="340057"/>
        <a:ext cx="1843016" cy="1105810"/>
      </dsp:txXfrm>
    </dsp:sp>
    <dsp:sp modelId="{A1B243C1-D453-486E-9B06-7537A53FA0B1}">
      <dsp:nvSpPr>
        <dsp:cNvPr id="0" name=""/>
        <dsp:cNvSpPr/>
      </dsp:nvSpPr>
      <dsp:spPr>
        <a:xfrm>
          <a:off x="2029641" y="340057"/>
          <a:ext cx="1843016" cy="1105810"/>
        </a:xfrm>
        <a:prstGeom prst="rect">
          <a:avLst/>
        </a:prstGeom>
        <a:solidFill>
          <a:schemeClr val="accent2">
            <a:shade val="80000"/>
            <a:hueOff val="-147861"/>
            <a:satOff val="-7499"/>
            <a:lumOff val="1010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a:latin typeface="Arial" pitchFamily="34" charset="0"/>
              <a:cs typeface="Arial" pitchFamily="34" charset="0"/>
            </a:rPr>
            <a:t>Temporal y permanente</a:t>
          </a:r>
        </a:p>
      </dsp:txBody>
      <dsp:txXfrm>
        <a:off x="2029641" y="340057"/>
        <a:ext cx="1843016" cy="1105810"/>
      </dsp:txXfrm>
    </dsp:sp>
    <dsp:sp modelId="{4AEFC1CC-C667-4D6C-89CD-7F41CB0659E3}">
      <dsp:nvSpPr>
        <dsp:cNvPr id="0" name=""/>
        <dsp:cNvSpPr/>
      </dsp:nvSpPr>
      <dsp:spPr>
        <a:xfrm>
          <a:off x="4056959" y="340057"/>
          <a:ext cx="1843016" cy="1105810"/>
        </a:xfrm>
        <a:prstGeom prst="rect">
          <a:avLst/>
        </a:prstGeom>
        <a:solidFill>
          <a:schemeClr val="accent2">
            <a:shade val="80000"/>
            <a:hueOff val="-295722"/>
            <a:satOff val="-14998"/>
            <a:lumOff val="2021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a:latin typeface="Arial" pitchFamily="34" charset="0"/>
              <a:cs typeface="Arial" pitchFamily="34" charset="0"/>
            </a:rPr>
            <a:t>Voluntario y forzoso</a:t>
          </a:r>
        </a:p>
      </dsp:txBody>
      <dsp:txXfrm>
        <a:off x="4056959" y="340057"/>
        <a:ext cx="1843016" cy="1105810"/>
      </dsp:txXfrm>
    </dsp:sp>
    <dsp:sp modelId="{5998D835-741C-4D35-B12F-2F90F042764D}">
      <dsp:nvSpPr>
        <dsp:cNvPr id="0" name=""/>
        <dsp:cNvSpPr/>
      </dsp:nvSpPr>
      <dsp:spPr>
        <a:xfrm>
          <a:off x="6084278" y="340057"/>
          <a:ext cx="1843016" cy="1105810"/>
        </a:xfrm>
        <a:prstGeom prst="rect">
          <a:avLst/>
        </a:prstGeom>
        <a:solidFill>
          <a:schemeClr val="accent2">
            <a:shade val="80000"/>
            <a:hueOff val="-443583"/>
            <a:satOff val="-22497"/>
            <a:lumOff val="3032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s-ES" sz="1800" kern="1200" dirty="0">
              <a:latin typeface="Arial" pitchFamily="34" charset="0"/>
              <a:cs typeface="Arial" pitchFamily="34" charset="0"/>
            </a:rPr>
            <a:t>Nacional e internacional</a:t>
          </a:r>
        </a:p>
      </dsp:txBody>
      <dsp:txXfrm>
        <a:off x="6084278" y="340057"/>
        <a:ext cx="1843016" cy="11058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16414C-DA9A-4270-BEA5-9A2FBA943B42}">
      <dsp:nvSpPr>
        <dsp:cNvPr id="0" name=""/>
        <dsp:cNvSpPr/>
      </dsp:nvSpPr>
      <dsp:spPr>
        <a:xfrm rot="5400000">
          <a:off x="378491" y="569267"/>
          <a:ext cx="3022400" cy="1889692"/>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s-ES" sz="2400" kern="1200" dirty="0" smtClean="0"/>
            <a:t>Comprobar gravedad y prescripción de la falta</a:t>
          </a:r>
          <a:endParaRPr lang="es-ES" sz="2400" kern="1200" dirty="0"/>
        </a:p>
      </dsp:txBody>
      <dsp:txXfrm rot="-5400000">
        <a:off x="944845" y="947759"/>
        <a:ext cx="1889692" cy="1132708"/>
      </dsp:txXfrm>
    </dsp:sp>
    <dsp:sp modelId="{833316AC-1089-48E9-A3AF-FA89FECA1126}">
      <dsp:nvSpPr>
        <dsp:cNvPr id="0" name=""/>
        <dsp:cNvSpPr/>
      </dsp:nvSpPr>
      <dsp:spPr>
        <a:xfrm rot="5400000">
          <a:off x="4147317" y="-984483"/>
          <a:ext cx="1754714" cy="434861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ES" sz="2000" kern="1200" dirty="0" smtClean="0"/>
            <a:t>Infracción muy grave y culpable</a:t>
          </a:r>
          <a:endParaRPr lang="es-ES" sz="2000" kern="1200" dirty="0"/>
        </a:p>
        <a:p>
          <a:pPr marL="228600" lvl="1" indent="-228600" algn="l" defTabSz="889000">
            <a:lnSpc>
              <a:spcPct val="90000"/>
            </a:lnSpc>
            <a:spcBef>
              <a:spcPct val="0"/>
            </a:spcBef>
            <a:spcAft>
              <a:spcPct val="15000"/>
            </a:spcAft>
            <a:buChar char="••"/>
          </a:pPr>
          <a:r>
            <a:rPr lang="es-ES" sz="2000" kern="1200" dirty="0" smtClean="0"/>
            <a:t>Prescripción 60 días</a:t>
          </a:r>
          <a:endParaRPr lang="es-ES" sz="2000" kern="1200" dirty="0"/>
        </a:p>
      </dsp:txBody>
      <dsp:txXfrm rot="-5400000">
        <a:off x="2850367" y="398125"/>
        <a:ext cx="4262957" cy="1583398"/>
      </dsp:txXfrm>
    </dsp:sp>
    <dsp:sp modelId="{3DE498B4-0624-424C-8A94-C7C65A156CC7}">
      <dsp:nvSpPr>
        <dsp:cNvPr id="0" name=""/>
        <dsp:cNvSpPr/>
      </dsp:nvSpPr>
      <dsp:spPr>
        <a:xfrm rot="5400000">
          <a:off x="539912" y="3165544"/>
          <a:ext cx="2699560" cy="1889692"/>
        </a:xfrm>
        <a:prstGeom prst="chevron">
          <a:avLst/>
        </a:prstGeom>
        <a:solidFill>
          <a:schemeClr val="accent1">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endParaRPr lang="es-ES" sz="2200" kern="1200" dirty="0" smtClean="0"/>
        </a:p>
        <a:p>
          <a:pPr lvl="0" algn="ctr" defTabSz="977900">
            <a:lnSpc>
              <a:spcPct val="90000"/>
            </a:lnSpc>
            <a:spcBef>
              <a:spcPct val="0"/>
            </a:spcBef>
            <a:spcAft>
              <a:spcPct val="35000"/>
            </a:spcAft>
          </a:pPr>
          <a:r>
            <a:rPr lang="es-ES" sz="2400" kern="1200" dirty="0" smtClean="0"/>
            <a:t>Comunicación por escrito (carta de despido)</a:t>
          </a:r>
          <a:endParaRPr lang="es-ES" sz="2400" kern="1200" dirty="0"/>
        </a:p>
      </dsp:txBody>
      <dsp:txXfrm rot="-5400000">
        <a:off x="944846" y="3705456"/>
        <a:ext cx="1889692" cy="809868"/>
      </dsp:txXfrm>
    </dsp:sp>
    <dsp:sp modelId="{6AFC0AD4-EC58-4F17-B609-7604B552F91E}">
      <dsp:nvSpPr>
        <dsp:cNvPr id="0" name=""/>
        <dsp:cNvSpPr/>
      </dsp:nvSpPr>
      <dsp:spPr>
        <a:xfrm rot="5400000">
          <a:off x="4159624" y="1477732"/>
          <a:ext cx="1754714" cy="4348615"/>
        </a:xfrm>
        <a:prstGeom prst="round2Same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s-ES" sz="2000" kern="1200" dirty="0" smtClean="0"/>
            <a:t>Descripción detallada de los hechos</a:t>
          </a:r>
          <a:endParaRPr lang="es-ES" sz="2000" kern="1200" dirty="0"/>
        </a:p>
        <a:p>
          <a:pPr marL="228600" lvl="1" indent="-228600" algn="l" defTabSz="889000">
            <a:lnSpc>
              <a:spcPct val="90000"/>
            </a:lnSpc>
            <a:spcBef>
              <a:spcPct val="0"/>
            </a:spcBef>
            <a:spcAft>
              <a:spcPct val="15000"/>
            </a:spcAft>
            <a:buChar char="••"/>
          </a:pPr>
          <a:r>
            <a:rPr lang="es-ES" sz="2000" kern="1200" dirty="0" smtClean="0"/>
            <a:t>Fecha de efectos del despido</a:t>
          </a:r>
          <a:endParaRPr lang="es-ES" sz="2000" kern="1200" dirty="0"/>
        </a:p>
      </dsp:txBody>
      <dsp:txXfrm rot="-5400000">
        <a:off x="2862674" y="2860340"/>
        <a:ext cx="4262957" cy="15833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94DAA-FC9E-4291-97BB-BF5F8C150E7D}">
      <dsp:nvSpPr>
        <dsp:cNvPr id="0" name=""/>
        <dsp:cNvSpPr/>
      </dsp:nvSpPr>
      <dsp:spPr>
        <a:xfrm>
          <a:off x="0" y="327952"/>
          <a:ext cx="11043139" cy="680400"/>
        </a:xfrm>
        <a:prstGeom prst="rect">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243737-73F7-4040-9463-0E79F0B1D14F}">
      <dsp:nvSpPr>
        <dsp:cNvPr id="0" name=""/>
        <dsp:cNvSpPr/>
      </dsp:nvSpPr>
      <dsp:spPr>
        <a:xfrm>
          <a:off x="496030" y="0"/>
          <a:ext cx="9893956" cy="47419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83" tIns="0" rIns="292183" bIns="0" numCol="1" spcCol="1270" anchor="ctr" anchorCtr="0">
          <a:noAutofit/>
        </a:bodyPr>
        <a:lstStyle/>
        <a:p>
          <a:pPr lvl="0" algn="l" defTabSz="1200150">
            <a:lnSpc>
              <a:spcPct val="90000"/>
            </a:lnSpc>
            <a:spcBef>
              <a:spcPct val="0"/>
            </a:spcBef>
            <a:spcAft>
              <a:spcPct val="35000"/>
            </a:spcAft>
          </a:pPr>
          <a:r>
            <a:rPr lang="es-ES" sz="2700" kern="1200" dirty="0" smtClean="0"/>
            <a:t>Salario del mes </a:t>
          </a:r>
          <a:r>
            <a:rPr lang="es-ES" sz="2700" kern="1200" dirty="0" smtClean="0"/>
            <a:t>adeudado o días trabajados en el mes del despido</a:t>
          </a:r>
          <a:endParaRPr lang="es-ES" sz="2000" b="0" kern="1200" dirty="0"/>
        </a:p>
      </dsp:txBody>
      <dsp:txXfrm>
        <a:off x="519178" y="23148"/>
        <a:ext cx="9847660" cy="427894"/>
      </dsp:txXfrm>
    </dsp:sp>
    <dsp:sp modelId="{C30B0C07-3865-4DA9-AF17-3E7069794BF5}">
      <dsp:nvSpPr>
        <dsp:cNvPr id="0" name=""/>
        <dsp:cNvSpPr/>
      </dsp:nvSpPr>
      <dsp:spPr>
        <a:xfrm>
          <a:off x="110" y="1252645"/>
          <a:ext cx="11043028" cy="3097473"/>
        </a:xfrm>
        <a:prstGeom prst="rect">
          <a:avLst/>
        </a:prstGeom>
        <a:blipFill rotWithShape="0">
          <a:blip xmlns:r="http://schemas.openxmlformats.org/officeDocument/2006/relationships" r:embed="rId1"/>
          <a:stretch>
            <a:fillRect/>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E5C78DD-9D98-48E1-B1C7-577689B7D15F}">
      <dsp:nvSpPr>
        <dsp:cNvPr id="0" name=""/>
        <dsp:cNvSpPr/>
      </dsp:nvSpPr>
      <dsp:spPr>
        <a:xfrm>
          <a:off x="521042" y="593411"/>
          <a:ext cx="9957576" cy="665823"/>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83" tIns="0" rIns="292183" bIns="0" numCol="1" spcCol="1270" anchor="ctr" anchorCtr="0">
          <a:noAutofit/>
        </a:bodyPr>
        <a:lstStyle/>
        <a:p>
          <a:pPr lvl="0" algn="l" defTabSz="1200150">
            <a:lnSpc>
              <a:spcPct val="90000"/>
            </a:lnSpc>
            <a:spcBef>
              <a:spcPct val="0"/>
            </a:spcBef>
            <a:spcAft>
              <a:spcPct val="35000"/>
            </a:spcAft>
          </a:pPr>
          <a:r>
            <a:rPr lang="es-ES" sz="2700" kern="1200" dirty="0" smtClean="0"/>
            <a:t>Liquidación de pagas </a:t>
          </a:r>
          <a:r>
            <a:rPr lang="es-ES" sz="2700" kern="1200" dirty="0" smtClean="0"/>
            <a:t>extraordinarias </a:t>
          </a:r>
          <a:r>
            <a:rPr lang="es-ES" sz="2000" b="0" kern="1200" dirty="0" smtClean="0"/>
            <a:t>(si no se cobran prorrateadas)</a:t>
          </a:r>
          <a:endParaRPr lang="es-ES" sz="2000" kern="1200" dirty="0"/>
        </a:p>
      </dsp:txBody>
      <dsp:txXfrm>
        <a:off x="553545" y="625914"/>
        <a:ext cx="9892570" cy="600817"/>
      </dsp:txXfrm>
    </dsp:sp>
    <dsp:sp modelId="{274EAAF3-5B80-4EDB-B402-F63E1CE0CA15}">
      <dsp:nvSpPr>
        <dsp:cNvPr id="0" name=""/>
        <dsp:cNvSpPr/>
      </dsp:nvSpPr>
      <dsp:spPr>
        <a:xfrm>
          <a:off x="0" y="5086797"/>
          <a:ext cx="11043139" cy="680400"/>
        </a:xfrm>
        <a:prstGeom prst="rect">
          <a:avLst/>
        </a:prstGeom>
        <a:blipFill rotWithShape="0">
          <a:blip xmlns:r="http://schemas.openxmlformats.org/officeDocument/2006/relationships" r:embed="rId2"/>
          <a:stretch>
            <a:fillRect/>
          </a:stretch>
        </a:blip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BBA648C-B339-4114-9D31-884FCD9F5326}">
      <dsp:nvSpPr>
        <dsp:cNvPr id="0" name=""/>
        <dsp:cNvSpPr/>
      </dsp:nvSpPr>
      <dsp:spPr>
        <a:xfrm>
          <a:off x="580223" y="4524896"/>
          <a:ext cx="8263349" cy="568305"/>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2183" tIns="0" rIns="292183" bIns="0" numCol="1" spcCol="1270" anchor="ctr" anchorCtr="0">
          <a:noAutofit/>
        </a:bodyPr>
        <a:lstStyle/>
        <a:p>
          <a:pPr lvl="0" algn="l" defTabSz="1200150">
            <a:lnSpc>
              <a:spcPct val="90000"/>
            </a:lnSpc>
            <a:spcBef>
              <a:spcPct val="0"/>
            </a:spcBef>
            <a:spcAft>
              <a:spcPct val="35000"/>
            </a:spcAft>
          </a:pPr>
          <a:r>
            <a:rPr lang="es-ES" sz="2700" kern="1200" dirty="0" smtClean="0"/>
            <a:t>Liquidación de </a:t>
          </a:r>
          <a:r>
            <a:rPr lang="es-ES" sz="2700" kern="1200" dirty="0" smtClean="0"/>
            <a:t>vacaciones por días no disfrutados </a:t>
          </a:r>
          <a:endParaRPr lang="es-ES" sz="2700" kern="1200" dirty="0"/>
        </a:p>
      </dsp:txBody>
      <dsp:txXfrm>
        <a:off x="607965" y="4552638"/>
        <a:ext cx="8207865" cy="51282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58393-A03A-43B2-831D-C07E26F53149}" type="datetimeFigureOut">
              <a:rPr lang="es-ES" smtClean="0"/>
              <a:t>25/11/2019</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25512-5FC4-49D6-9DF4-8352B81434CF}" type="slidenum">
              <a:rPr lang="es-ES" smtClean="0"/>
              <a:t>‹Nº›</a:t>
            </a:fld>
            <a:endParaRPr lang="es-ES"/>
          </a:p>
        </p:txBody>
      </p:sp>
    </p:spTree>
    <p:extLst>
      <p:ext uri="{BB962C8B-B14F-4D97-AF65-F5344CB8AC3E}">
        <p14:creationId xmlns:p14="http://schemas.microsoft.com/office/powerpoint/2010/main" val="1392048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editar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585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925613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479328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ítulo y objetos">
    <p:spTree>
      <p:nvGrpSpPr>
        <p:cNvPr id="1" name=""/>
        <p:cNvGrpSpPr/>
        <p:nvPr/>
      </p:nvGrpSpPr>
      <p:grpSpPr>
        <a:xfrm>
          <a:off x="0" y="0"/>
          <a:ext cx="0" cy="0"/>
          <a:chOff x="0" y="0"/>
          <a:chExt cx="0" cy="0"/>
        </a:xfrm>
      </p:grpSpPr>
      <p:sp>
        <p:nvSpPr>
          <p:cNvPr id="4" name="3 Marcador de fecha"/>
          <p:cNvSpPr>
            <a:spLocks noGrp="1"/>
          </p:cNvSpPr>
          <p:nvPr>
            <p:ph type="dt" sz="half" idx="10"/>
          </p:nvPr>
        </p:nvSpPr>
        <p:spPr>
          <a:xfrm>
            <a:off x="609600" y="6356351"/>
            <a:ext cx="2844800" cy="365125"/>
          </a:xfrm>
          <a:prstGeom prst="rect">
            <a:avLst/>
          </a:prstGeom>
        </p:spPr>
        <p:txBody>
          <a:bodyPr/>
          <a:lstStyle/>
          <a:p>
            <a:fld id="{7A847CFC-816F-41D0-AAC0-9BF4FEBC753E}" type="datetimeFigureOut">
              <a:rPr lang="es-ES" smtClean="0"/>
              <a:pPr/>
              <a:t>25/11/2019</a:t>
            </a:fld>
            <a:endParaRPr lang="es-ES" dirty="0"/>
          </a:p>
        </p:txBody>
      </p:sp>
      <p:sp>
        <p:nvSpPr>
          <p:cNvPr id="5" name="4 Marcador de pie de página"/>
          <p:cNvSpPr>
            <a:spLocks noGrp="1"/>
          </p:cNvSpPr>
          <p:nvPr>
            <p:ph type="ftr" sz="quarter" idx="11"/>
          </p:nvPr>
        </p:nvSpPr>
        <p:spPr>
          <a:xfrm>
            <a:off x="4165600" y="6356351"/>
            <a:ext cx="3860800" cy="365125"/>
          </a:xfrm>
          <a:prstGeom prst="rect">
            <a:avLst/>
          </a:prstGeom>
        </p:spPr>
        <p:txBody>
          <a:bodyPr/>
          <a:lstStyle/>
          <a:p>
            <a:endParaRPr lang="es-ES" dirty="0"/>
          </a:p>
        </p:txBody>
      </p:sp>
      <p:sp>
        <p:nvSpPr>
          <p:cNvPr id="6" name="5 Marcador de número de diapositiva"/>
          <p:cNvSpPr>
            <a:spLocks noGrp="1"/>
          </p:cNvSpPr>
          <p:nvPr>
            <p:ph type="sldNum" sz="quarter" idx="12"/>
          </p:nvPr>
        </p:nvSpPr>
        <p:spPr>
          <a:xfrm>
            <a:off x="8737600" y="6356351"/>
            <a:ext cx="2844800" cy="365125"/>
          </a:xfrm>
          <a:prstGeom prst="rect">
            <a:avLst/>
          </a:prstGeom>
        </p:spPr>
        <p:txBody>
          <a:bodyPr/>
          <a:lstStyle/>
          <a:p>
            <a:fld id="{132FADFE-3B8F-471C-ABF0-DBC7717ECBBC}" type="slidenum">
              <a:rPr lang="es-ES" smtClean="0"/>
              <a:pPr/>
              <a:t>‹Nº›</a:t>
            </a:fld>
            <a:endParaRPr lang="es-ES" dirty="0"/>
          </a:p>
        </p:txBody>
      </p:sp>
    </p:spTree>
    <p:extLst>
      <p:ext uri="{BB962C8B-B14F-4D97-AF65-F5344CB8AC3E}">
        <p14:creationId xmlns:p14="http://schemas.microsoft.com/office/powerpoint/2010/main" val="27059989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4044686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Editar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11/25/2019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020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3095143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775346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11/25/2019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42534533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11/25/2019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12282166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11/25/2019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2738960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11/25/2019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‹Nº›</a:t>
            </a:fld>
            <a:endParaRPr lang="en-US" dirty="0"/>
          </a:p>
        </p:txBody>
      </p:sp>
    </p:spTree>
    <p:extLst>
      <p:ext uri="{BB962C8B-B14F-4D97-AF65-F5344CB8AC3E}">
        <p14:creationId xmlns:p14="http://schemas.microsoft.com/office/powerpoint/2010/main" val="36042097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11/25/2019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07601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6" Type="http://schemas.microsoft.com/office/2007/relationships/hdphoto" Target="../media/hdphoto5.wdp"/><Relationship Id="rId5" Type="http://schemas.openxmlformats.org/officeDocument/2006/relationships/image" Target="../media/image17.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801512" y="824091"/>
            <a:ext cx="10444480" cy="4731512"/>
          </a:xfrm>
        </p:spPr>
        <p:txBody>
          <a:bodyPr>
            <a:normAutofit fontScale="90000"/>
            <a:scene3d>
              <a:camera prst="orthographicFront"/>
              <a:lightRig rig="threePt" dir="t"/>
            </a:scene3d>
            <a:sp3d prstMaterial="softEdge"/>
          </a:bodyPr>
          <a:lstStyle/>
          <a:p>
            <a:pPr algn="ctr"/>
            <a:r>
              <a:rPr lang="es-ES" b="1" spc="0" dirty="0" smtClean="0">
                <a:ln w="22225">
                  <a:solidFill>
                    <a:schemeClr val="accent2"/>
                  </a:solidFill>
                  <a:prstDash val="solid"/>
                </a:ln>
                <a:solidFill>
                  <a:schemeClr val="accent2">
                    <a:lumMod val="40000"/>
                    <a:lumOff val="60000"/>
                  </a:schemeClr>
                </a:solidFill>
                <a:effectLst>
                  <a:outerShdw blurRad="50800" dist="38100" algn="l" rotWithShape="0">
                    <a:prstClr val="black">
                      <a:alpha val="40000"/>
                    </a:prstClr>
                  </a:outerShdw>
                </a:effectLst>
              </a:rPr>
              <a:t>UNIDAD DIDÁCTICA 3</a:t>
            </a:r>
            <a:br>
              <a:rPr lang="es-ES" b="1" spc="0" dirty="0" smtClean="0">
                <a:ln w="22225">
                  <a:solidFill>
                    <a:schemeClr val="accent2"/>
                  </a:solidFill>
                  <a:prstDash val="solid"/>
                </a:ln>
                <a:solidFill>
                  <a:schemeClr val="accent2">
                    <a:lumMod val="40000"/>
                    <a:lumOff val="60000"/>
                  </a:schemeClr>
                </a:solidFill>
                <a:effectLst>
                  <a:outerShdw blurRad="50800" dist="38100" algn="l" rotWithShape="0">
                    <a:prstClr val="black">
                      <a:alpha val="40000"/>
                    </a:prstClr>
                  </a:outerShdw>
                </a:effectLst>
              </a:rPr>
            </a:br>
            <a:r>
              <a:rPr lang="es-ES" b="1" spc="0" dirty="0" smtClean="0">
                <a:ln w="22225">
                  <a:solidFill>
                    <a:schemeClr val="accent2"/>
                  </a:solidFill>
                  <a:prstDash val="solid"/>
                </a:ln>
                <a:solidFill>
                  <a:schemeClr val="accent2">
                    <a:lumMod val="40000"/>
                    <a:lumOff val="60000"/>
                  </a:schemeClr>
                </a:solidFill>
                <a:effectLst>
                  <a:outerShdw blurRad="50800" dist="38100" algn="l" rotWithShape="0">
                    <a:prstClr val="black">
                      <a:alpha val="40000"/>
                    </a:prstClr>
                  </a:outerShdw>
                </a:effectLst>
              </a:rPr>
              <a:t/>
            </a:r>
            <a:br>
              <a:rPr lang="es-ES" b="1" spc="0" dirty="0" smtClean="0">
                <a:ln w="22225">
                  <a:solidFill>
                    <a:schemeClr val="accent2"/>
                  </a:solidFill>
                  <a:prstDash val="solid"/>
                </a:ln>
                <a:solidFill>
                  <a:schemeClr val="accent2">
                    <a:lumMod val="40000"/>
                    <a:lumOff val="60000"/>
                  </a:schemeClr>
                </a:solidFill>
                <a:effectLst>
                  <a:outerShdw blurRad="50800" dist="38100" algn="l" rotWithShape="0">
                    <a:prstClr val="black">
                      <a:alpha val="40000"/>
                    </a:prstClr>
                  </a:outerShdw>
                </a:effectLst>
              </a:rPr>
            </a:br>
            <a:r>
              <a:rPr lang="es-ES" b="1" spc="0" dirty="0" smtClean="0">
                <a:ln w="22225">
                  <a:solidFill>
                    <a:schemeClr val="accent2"/>
                  </a:solidFill>
                  <a:prstDash val="solid"/>
                </a:ln>
                <a:solidFill>
                  <a:schemeClr val="accent2">
                    <a:lumMod val="40000"/>
                    <a:lumOff val="60000"/>
                  </a:schemeClr>
                </a:solidFill>
                <a:effectLst>
                  <a:outerShdw blurRad="50800" dist="38100" algn="l" rotWithShape="0">
                    <a:prstClr val="black">
                      <a:alpha val="40000"/>
                    </a:prstClr>
                  </a:outerShdw>
                </a:effectLst>
              </a:rPr>
              <a:t>MODIFICACIÓN, SUSPENSIÓN Y EXTINCIÓN DEL CONTRATO DE TRABAJO</a:t>
            </a:r>
            <a:endParaRPr lang="es-ES" b="1" spc="0" dirty="0">
              <a:ln w="22225">
                <a:solidFill>
                  <a:schemeClr val="accent2"/>
                </a:solidFill>
                <a:prstDash val="solid"/>
              </a:ln>
              <a:solidFill>
                <a:schemeClr val="accent2">
                  <a:lumMod val="40000"/>
                  <a:lumOff val="60000"/>
                </a:schemeClr>
              </a:solidFill>
              <a:effectLst>
                <a:outerShdw blurRad="50800" dist="38100" algn="l" rotWithShape="0">
                  <a:prstClr val="black">
                    <a:alpha val="40000"/>
                  </a:prstClr>
                </a:outerShdw>
              </a:effectLst>
            </a:endParaRPr>
          </a:p>
        </p:txBody>
      </p:sp>
    </p:spTree>
    <p:extLst>
      <p:ext uri="{BB962C8B-B14F-4D97-AF65-F5344CB8AC3E}">
        <p14:creationId xmlns:p14="http://schemas.microsoft.com/office/powerpoint/2010/main" val="3516008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1392701" y="1152000"/>
            <a:ext cx="9242473"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a:solidFill>
                  <a:schemeClr val="tx1"/>
                </a:solidFill>
                <a:latin typeface="Arial" pitchFamily="34" charset="0"/>
                <a:cs typeface="Arial" pitchFamily="34" charset="0"/>
              </a:rPr>
              <a:t>3</a:t>
            </a:r>
            <a:r>
              <a:rPr lang="es-ES" sz="1900" b="1" dirty="0" smtClean="0">
                <a:solidFill>
                  <a:schemeClr val="tx1"/>
                </a:solidFill>
                <a:latin typeface="Arial" pitchFamily="34" charset="0"/>
                <a:cs typeface="Arial" pitchFamily="34" charset="0"/>
              </a:rPr>
              <a:t>. MODIFICACIONES SUSTANCIALES DE LAS CONDICIONES DE TRABAJO </a:t>
            </a:r>
            <a:endParaRPr lang="es-ES" sz="1900" b="1" dirty="0">
              <a:solidFill>
                <a:schemeClr val="tx1"/>
              </a:solidFill>
              <a:latin typeface="Arial" pitchFamily="34" charset="0"/>
              <a:cs typeface="Arial" pitchFamily="34" charset="0"/>
            </a:endParaRPr>
          </a:p>
        </p:txBody>
      </p:sp>
      <p:sp>
        <p:nvSpPr>
          <p:cNvPr id="2" name="Rectángulo 1"/>
          <p:cNvSpPr/>
          <p:nvPr/>
        </p:nvSpPr>
        <p:spPr>
          <a:xfrm>
            <a:off x="733777" y="1774982"/>
            <a:ext cx="10724445" cy="4339650"/>
          </a:xfrm>
          <a:prstGeom prst="rect">
            <a:avLst/>
          </a:prstGeom>
        </p:spPr>
        <p:txBody>
          <a:bodyPr wrap="square">
            <a:spAutoFit/>
          </a:bodyPr>
          <a:lstStyle/>
          <a:p>
            <a:pPr algn="just">
              <a:lnSpc>
                <a:spcPct val="150000"/>
              </a:lnSpc>
              <a:spcBef>
                <a:spcPts val="600"/>
              </a:spcBef>
              <a:spcAft>
                <a:spcPts val="600"/>
              </a:spcAft>
            </a:pPr>
            <a:r>
              <a:rPr lang="es-ES" dirty="0" smtClean="0">
                <a:latin typeface="Arial" pitchFamily="34" charset="0"/>
                <a:cs typeface="Arial" pitchFamily="34" charset="0"/>
              </a:rPr>
              <a:t>Se consideran modificaciones sustanciales de trabajo, entre otras, las que afectan a:</a:t>
            </a:r>
          </a:p>
          <a:p>
            <a:pPr marL="800100" lvl="1" indent="-342900" algn="just">
              <a:spcBef>
                <a:spcPts val="200"/>
              </a:spcBef>
              <a:spcAft>
                <a:spcPts val="600"/>
              </a:spcAft>
              <a:buClr>
                <a:srgbClr val="C00000"/>
              </a:buClr>
              <a:buFont typeface="Arial" pitchFamily="34" charset="0"/>
              <a:buChar char="•"/>
            </a:pPr>
            <a:r>
              <a:rPr lang="es-ES" b="1" dirty="0">
                <a:latin typeface="Arial" pitchFamily="34" charset="0"/>
                <a:cs typeface="Arial" pitchFamily="34" charset="0"/>
              </a:rPr>
              <a:t>Jornada de trabajo.</a:t>
            </a:r>
          </a:p>
          <a:p>
            <a:pPr marL="800100" lvl="1" indent="-342900" algn="just">
              <a:spcBef>
                <a:spcPts val="200"/>
              </a:spcBef>
              <a:spcAft>
                <a:spcPts val="600"/>
              </a:spcAft>
              <a:buClr>
                <a:srgbClr val="C00000"/>
              </a:buClr>
              <a:buFont typeface="Arial" pitchFamily="34" charset="0"/>
              <a:buChar char="•"/>
            </a:pPr>
            <a:r>
              <a:rPr lang="es-ES" b="1" dirty="0">
                <a:latin typeface="Arial" pitchFamily="34" charset="0"/>
                <a:cs typeface="Arial" pitchFamily="34" charset="0"/>
              </a:rPr>
              <a:t>Horario.</a:t>
            </a:r>
          </a:p>
          <a:p>
            <a:pPr marL="800100" lvl="1" indent="-342900" algn="just">
              <a:spcBef>
                <a:spcPts val="200"/>
              </a:spcBef>
              <a:spcAft>
                <a:spcPts val="600"/>
              </a:spcAft>
              <a:buClr>
                <a:srgbClr val="C00000"/>
              </a:buClr>
              <a:buFont typeface="Arial" pitchFamily="34" charset="0"/>
              <a:buChar char="•"/>
            </a:pPr>
            <a:r>
              <a:rPr lang="es-ES" b="1" dirty="0">
                <a:latin typeface="Arial" pitchFamily="34" charset="0"/>
                <a:cs typeface="Arial" pitchFamily="34" charset="0"/>
              </a:rPr>
              <a:t>Régimen de trabajo a turnos.</a:t>
            </a:r>
          </a:p>
          <a:p>
            <a:pPr marL="800100" lvl="1" indent="-342900" algn="just">
              <a:spcBef>
                <a:spcPts val="200"/>
              </a:spcBef>
              <a:spcAft>
                <a:spcPts val="600"/>
              </a:spcAft>
              <a:buClr>
                <a:srgbClr val="C00000"/>
              </a:buClr>
              <a:buFont typeface="Arial" pitchFamily="34" charset="0"/>
              <a:buChar char="•"/>
            </a:pPr>
            <a:r>
              <a:rPr lang="es-ES" b="1" dirty="0">
                <a:latin typeface="Arial" pitchFamily="34" charset="0"/>
                <a:cs typeface="Arial" pitchFamily="34" charset="0"/>
              </a:rPr>
              <a:t>Sistema de remuneración.</a:t>
            </a:r>
          </a:p>
          <a:p>
            <a:pPr marL="800100" lvl="1" indent="-342900" algn="just">
              <a:spcBef>
                <a:spcPts val="200"/>
              </a:spcBef>
              <a:spcAft>
                <a:spcPts val="600"/>
              </a:spcAft>
              <a:buClr>
                <a:srgbClr val="C00000"/>
              </a:buClr>
              <a:buFont typeface="Arial" pitchFamily="34" charset="0"/>
              <a:buChar char="•"/>
            </a:pPr>
            <a:r>
              <a:rPr lang="es-ES" b="1" dirty="0">
                <a:latin typeface="Arial" pitchFamily="34" charset="0"/>
                <a:cs typeface="Arial" pitchFamily="34" charset="0"/>
              </a:rPr>
              <a:t>Sistema de trabajo y rendimiento.</a:t>
            </a:r>
          </a:p>
          <a:p>
            <a:pPr marL="800100" lvl="1" indent="-342900" algn="just">
              <a:spcBef>
                <a:spcPts val="200"/>
              </a:spcBef>
              <a:spcAft>
                <a:spcPts val="600"/>
              </a:spcAft>
              <a:buClr>
                <a:srgbClr val="C00000"/>
              </a:buClr>
              <a:buFont typeface="Arial" pitchFamily="34" charset="0"/>
              <a:buChar char="•"/>
            </a:pPr>
            <a:r>
              <a:rPr lang="es-ES" b="1" dirty="0" smtClean="0">
                <a:latin typeface="Arial" pitchFamily="34" charset="0"/>
                <a:cs typeface="Arial" pitchFamily="34" charset="0"/>
              </a:rPr>
              <a:t>Funciones</a:t>
            </a:r>
            <a:r>
              <a:rPr lang="es-ES" dirty="0" smtClean="0">
                <a:latin typeface="Arial" pitchFamily="34" charset="0"/>
                <a:cs typeface="Arial" pitchFamily="34" charset="0"/>
              </a:rPr>
              <a:t> (cuando el cambio exceda de la movilidad funcional)</a:t>
            </a:r>
            <a:endParaRPr lang="es-ES" dirty="0">
              <a:latin typeface="Arial" pitchFamily="34" charset="0"/>
              <a:cs typeface="Arial" pitchFamily="34" charset="0"/>
            </a:endParaRPr>
          </a:p>
          <a:p>
            <a:pPr algn="just">
              <a:lnSpc>
                <a:spcPct val="150000"/>
              </a:lnSpc>
              <a:spcBef>
                <a:spcPts val="600"/>
              </a:spcBef>
              <a:spcAft>
                <a:spcPts val="600"/>
              </a:spcAft>
            </a:pPr>
            <a:r>
              <a:rPr lang="es-ES" dirty="0" smtClean="0">
                <a:latin typeface="Arial" pitchFamily="34" charset="0"/>
                <a:cs typeface="Arial" pitchFamily="34" charset="0"/>
              </a:rPr>
              <a:t>La empresa podrá acordar estas modificaciones sustanciales de las condiciones laborales cuando existan </a:t>
            </a:r>
            <a:r>
              <a:rPr lang="es-ES" b="1" dirty="0" smtClean="0">
                <a:latin typeface="Arial" pitchFamily="34" charset="0"/>
                <a:cs typeface="Arial" pitchFamily="34" charset="0"/>
              </a:rPr>
              <a:t>probadas </a:t>
            </a:r>
            <a:r>
              <a:rPr lang="es-ES" b="1" dirty="0">
                <a:latin typeface="Arial" pitchFamily="34" charset="0"/>
                <a:cs typeface="Arial" pitchFamily="34" charset="0"/>
              </a:rPr>
              <a:t>razones económicas, técnicas, organizativas o de producción</a:t>
            </a:r>
            <a:r>
              <a:rPr lang="es-ES" b="1" dirty="0" smtClean="0">
                <a:latin typeface="Arial" pitchFamily="34" charset="0"/>
                <a:cs typeface="Arial" pitchFamily="34" charset="0"/>
              </a:rPr>
              <a:t>.</a:t>
            </a:r>
          </a:p>
          <a:p>
            <a:pPr algn="just">
              <a:lnSpc>
                <a:spcPct val="150000"/>
              </a:lnSpc>
              <a:spcBef>
                <a:spcPts val="600"/>
              </a:spcBef>
              <a:spcAft>
                <a:spcPts val="600"/>
              </a:spcAft>
            </a:pPr>
            <a:r>
              <a:rPr lang="es-ES" dirty="0" smtClean="0">
                <a:latin typeface="Arial" pitchFamily="34" charset="0"/>
                <a:cs typeface="Arial" pitchFamily="34" charset="0"/>
              </a:rPr>
              <a:t>Las modificaciones sustanciales de condiciones de trabajo pueden ser: </a:t>
            </a:r>
            <a:r>
              <a:rPr lang="es-ES" b="1" dirty="0">
                <a:latin typeface="Arial" pitchFamily="34" charset="0"/>
                <a:cs typeface="Arial" pitchFamily="34" charset="0"/>
              </a:rPr>
              <a:t>I</a:t>
            </a:r>
            <a:r>
              <a:rPr lang="es-ES" b="1" dirty="0" smtClean="0">
                <a:latin typeface="Arial" pitchFamily="34" charset="0"/>
                <a:cs typeface="Arial" pitchFamily="34" charset="0"/>
              </a:rPr>
              <a:t>ndividuales </a:t>
            </a:r>
            <a:r>
              <a:rPr lang="es-ES" dirty="0" smtClean="0">
                <a:latin typeface="Arial" pitchFamily="34" charset="0"/>
                <a:cs typeface="Arial" pitchFamily="34" charset="0"/>
              </a:rPr>
              <a:t> o </a:t>
            </a:r>
            <a:r>
              <a:rPr lang="es-ES" b="1" dirty="0" smtClean="0">
                <a:latin typeface="Arial" pitchFamily="34" charset="0"/>
                <a:cs typeface="Arial" pitchFamily="34" charset="0"/>
              </a:rPr>
              <a:t>Colectivas</a:t>
            </a:r>
            <a:endParaRPr lang="es-ES" dirty="0" smtClean="0">
              <a:latin typeface="Arial" pitchFamily="34" charset="0"/>
              <a:cs typeface="Arial" pitchFamily="34" charset="0"/>
            </a:endParaRPr>
          </a:p>
        </p:txBody>
      </p:sp>
    </p:spTree>
    <p:extLst>
      <p:ext uri="{BB962C8B-B14F-4D97-AF65-F5344CB8AC3E}">
        <p14:creationId xmlns:p14="http://schemas.microsoft.com/office/powerpoint/2010/main" val="39822746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1392701" y="1152000"/>
            <a:ext cx="9242473"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3.1 Modificaciones Sustanciales Individuales</a:t>
            </a:r>
            <a:endParaRPr lang="es-ES" sz="1900" b="1" dirty="0">
              <a:solidFill>
                <a:schemeClr val="tx1"/>
              </a:solidFill>
              <a:latin typeface="Arial" pitchFamily="34" charset="0"/>
              <a:cs typeface="Arial" pitchFamily="34" charset="0"/>
            </a:endParaRPr>
          </a:p>
        </p:txBody>
      </p:sp>
      <p:sp>
        <p:nvSpPr>
          <p:cNvPr id="3" name="CuadroTexto 2"/>
          <p:cNvSpPr txBox="1"/>
          <p:nvPr/>
        </p:nvSpPr>
        <p:spPr>
          <a:xfrm>
            <a:off x="1041009" y="2152357"/>
            <a:ext cx="10381957" cy="3477875"/>
          </a:xfrm>
          <a:prstGeom prst="rect">
            <a:avLst/>
          </a:prstGeom>
          <a:noFill/>
        </p:spPr>
        <p:txBody>
          <a:bodyPr wrap="square" rtlCol="0">
            <a:spAutoFit/>
          </a:bodyPr>
          <a:lstStyle/>
          <a:p>
            <a:pPr marL="285750" indent="-285750">
              <a:buFont typeface="Arial" panose="020B0604020202020204" pitchFamily="34" charset="0"/>
              <a:buChar char="•"/>
            </a:pPr>
            <a:r>
              <a:rPr lang="es-ES" sz="2000" dirty="0" smtClean="0">
                <a:latin typeface="Arial" panose="020B0604020202020204" pitchFamily="34" charset="0"/>
                <a:cs typeface="Arial" panose="020B0604020202020204" pitchFamily="34" charset="0"/>
              </a:rPr>
              <a:t>Son las que afectan a un trabajador o a un grupo de trabajadores en número inferior al de la modificación colectiva.</a:t>
            </a:r>
          </a:p>
          <a:p>
            <a:pPr marL="285750" indent="-285750">
              <a:buFont typeface="Arial" panose="020B0604020202020204" pitchFamily="34" charset="0"/>
              <a:buChar char="•"/>
            </a:pPr>
            <a:endParaRPr lang="es-E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2000" dirty="0" smtClean="0">
                <a:latin typeface="Arial" panose="020B0604020202020204" pitchFamily="34" charset="0"/>
                <a:cs typeface="Arial" panose="020B0604020202020204" pitchFamily="34" charset="0"/>
              </a:rPr>
              <a:t>Se deben notificar al trabajador con un mínimo de 15 días de antelación.</a:t>
            </a:r>
          </a:p>
          <a:p>
            <a:pPr marL="285750" indent="-285750">
              <a:buFont typeface="Arial" panose="020B0604020202020204" pitchFamily="34" charset="0"/>
              <a:buChar char="•"/>
            </a:pPr>
            <a:r>
              <a:rPr lang="es-ES" sz="2000" dirty="0" smtClean="0">
                <a:latin typeface="Arial" panose="020B0604020202020204" pitchFamily="34" charset="0"/>
                <a:cs typeface="Arial" panose="020B0604020202020204" pitchFamily="34" charset="0"/>
              </a:rPr>
              <a:t>Se deben notificar a los representantes de los trabajadores</a:t>
            </a:r>
          </a:p>
          <a:p>
            <a:pPr marL="285750" indent="-285750">
              <a:buFont typeface="Arial" panose="020B0604020202020204" pitchFamily="34" charset="0"/>
              <a:buChar char="•"/>
            </a:pPr>
            <a:endParaRPr lang="es-ES" sz="2000" dirty="0" smtClean="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ES" sz="2000" dirty="0" smtClean="0">
                <a:latin typeface="Arial" panose="020B0604020202020204" pitchFamily="34" charset="0"/>
                <a:cs typeface="Arial" panose="020B0604020202020204" pitchFamily="34" charset="0"/>
              </a:rPr>
              <a:t>El trabajador podrá optar entre:</a:t>
            </a:r>
          </a:p>
          <a:p>
            <a:pPr marL="742950" lvl="1" indent="-285750">
              <a:buFont typeface="Arial" panose="020B0604020202020204" pitchFamily="34" charset="0"/>
              <a:buChar char="•"/>
            </a:pPr>
            <a:r>
              <a:rPr lang="es-ES" sz="2000" dirty="0" smtClean="0">
                <a:latin typeface="Arial" panose="020B0604020202020204" pitchFamily="34" charset="0"/>
                <a:cs typeface="Arial" panose="020B0604020202020204" pitchFamily="34" charset="0"/>
              </a:rPr>
              <a:t>Aceptar la modificación</a:t>
            </a:r>
          </a:p>
          <a:p>
            <a:pPr marL="742950" lvl="1" indent="-285750">
              <a:buFont typeface="Arial" panose="020B0604020202020204" pitchFamily="34" charset="0"/>
              <a:buChar char="•"/>
            </a:pPr>
            <a:r>
              <a:rPr lang="es-ES" sz="2000" dirty="0" smtClean="0">
                <a:latin typeface="Arial" panose="020B0604020202020204" pitchFamily="34" charset="0"/>
                <a:cs typeface="Arial" panose="020B0604020202020204" pitchFamily="34" charset="0"/>
              </a:rPr>
              <a:t>Cumplir la modificación pero demandar judicialmente.</a:t>
            </a:r>
          </a:p>
          <a:p>
            <a:pPr marL="742950" lvl="1" indent="-285750">
              <a:buFont typeface="Arial" panose="020B0604020202020204" pitchFamily="34" charset="0"/>
              <a:buChar char="•"/>
            </a:pPr>
            <a:r>
              <a:rPr lang="es-ES" sz="2000" dirty="0" smtClean="0">
                <a:latin typeface="Arial" panose="020B0604020202020204" pitchFamily="34" charset="0"/>
                <a:cs typeface="Arial" panose="020B0604020202020204" pitchFamily="34" charset="0"/>
              </a:rPr>
              <a:t>Extinguir su relación laboral, con derecho a una indemnización de 20 días por año trabajado, con un máximo de 9 mensualidades</a:t>
            </a:r>
          </a:p>
        </p:txBody>
      </p:sp>
    </p:spTree>
    <p:extLst>
      <p:ext uri="{BB962C8B-B14F-4D97-AF65-F5344CB8AC3E}">
        <p14:creationId xmlns:p14="http://schemas.microsoft.com/office/powerpoint/2010/main" val="3410280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99898" y="458931"/>
            <a:ext cx="11332910" cy="369332"/>
          </a:xfrm>
          <a:prstGeom prst="rect">
            <a:avLst/>
          </a:prstGeom>
        </p:spPr>
        <p:txBody>
          <a:bodyPr wrap="none">
            <a:spAutoFit/>
          </a:bodyPr>
          <a:lstStyle/>
          <a:p>
            <a:pPr algn="ctr"/>
            <a:r>
              <a:rPr lang="es-ES" b="1" dirty="0">
                <a:solidFill>
                  <a:schemeClr val="accent2"/>
                </a:solidFill>
              </a:rPr>
              <a:t>OPCIONES DEL TRABAJADOR ANTE </a:t>
            </a:r>
            <a:r>
              <a:rPr lang="es-ES" b="1" dirty="0" smtClean="0">
                <a:solidFill>
                  <a:schemeClr val="accent2"/>
                </a:solidFill>
              </a:rPr>
              <a:t>UNA MODIFICACIÓN SUSTANCIAL DE CONDICIONES DE TRABAJO INDIVIDUAL</a:t>
            </a:r>
            <a:endParaRPr lang="es-ES" b="1" dirty="0">
              <a:solidFill>
                <a:schemeClr val="accent2"/>
              </a:solidFill>
            </a:endParaRPr>
          </a:p>
        </p:txBody>
      </p:sp>
      <p:pic>
        <p:nvPicPr>
          <p:cNvPr id="12" name="Picture 2"/>
          <p:cNvPicPr>
            <a:picLocks noChangeAspect="1" noChangeArrowheads="1"/>
          </p:cNvPicPr>
          <p:nvPr/>
        </p:nvPicPr>
        <p:blipFill rotWithShape="1">
          <a:blip r:embed="rId2">
            <a:duotone>
              <a:schemeClr val="accent1">
                <a:shade val="45000"/>
                <a:satMod val="135000"/>
              </a:schemeClr>
              <a:prstClr val="white"/>
            </a:duotone>
          </a:blip>
          <a:srcRect l="32614" t="32592" r="32417" b="26303"/>
          <a:stretch/>
        </p:blipFill>
        <p:spPr bwMode="auto">
          <a:xfrm>
            <a:off x="787791" y="1104313"/>
            <a:ext cx="10761784" cy="4742562"/>
          </a:xfrm>
          <a:prstGeom prst="rect">
            <a:avLst/>
          </a:prstGeom>
          <a:noFill/>
          <a:ln w="9525">
            <a:noFill/>
            <a:miter lim="800000"/>
            <a:headEnd/>
            <a:tailEnd/>
          </a:ln>
          <a:effectLst/>
        </p:spPr>
      </p:pic>
    </p:spTree>
    <p:extLst>
      <p:ext uri="{BB962C8B-B14F-4D97-AF65-F5344CB8AC3E}">
        <p14:creationId xmlns:p14="http://schemas.microsoft.com/office/powerpoint/2010/main" val="7265314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1 Grupo"/>
          <p:cNvGrpSpPr/>
          <p:nvPr/>
        </p:nvGrpSpPr>
        <p:grpSpPr>
          <a:xfrm>
            <a:off x="321906" y="1673782"/>
            <a:ext cx="11468467" cy="3981430"/>
            <a:chOff x="477521" y="1673782"/>
            <a:chExt cx="11468467" cy="3981430"/>
          </a:xfrm>
        </p:grpSpPr>
        <p:pic>
          <p:nvPicPr>
            <p:cNvPr id="4098" name="Picture 2"/>
            <p:cNvPicPr>
              <a:picLocks noChangeAspect="1" noChangeArrowheads="1"/>
            </p:cNvPicPr>
            <p:nvPr/>
          </p:nvPicPr>
          <p:blipFill rotWithShape="1">
            <a:blip r:embed="rId2">
              <a:duotone>
                <a:schemeClr val="accent2">
                  <a:shade val="45000"/>
                  <a:satMod val="135000"/>
                </a:schemeClr>
                <a:prstClr val="white"/>
              </a:duotone>
            </a:blip>
            <a:srcRect l="30333" t="24889" r="56084" b="53174"/>
            <a:stretch/>
          </p:blipFill>
          <p:spPr bwMode="auto">
            <a:xfrm>
              <a:off x="9875520" y="2606685"/>
              <a:ext cx="2070468" cy="1880909"/>
            </a:xfrm>
            <a:prstGeom prst="rect">
              <a:avLst/>
            </a:prstGeom>
            <a:noFill/>
            <a:ln w="9525">
              <a:noFill/>
              <a:miter lim="800000"/>
              <a:headEnd/>
              <a:tailEnd/>
            </a:ln>
            <a:effectLst/>
          </p:spPr>
        </p:pic>
        <p:pic>
          <p:nvPicPr>
            <p:cNvPr id="4099" name="Picture 3"/>
            <p:cNvPicPr>
              <a:picLocks noChangeAspect="1" noChangeArrowheads="1"/>
            </p:cNvPicPr>
            <p:nvPr/>
          </p:nvPicPr>
          <p:blipFill rotWithShape="1">
            <a:blip r:embed="rId3">
              <a:duotone>
                <a:schemeClr val="accent2">
                  <a:shade val="45000"/>
                  <a:satMod val="135000"/>
                </a:schemeClr>
                <a:prstClr val="white"/>
              </a:duotone>
            </a:blip>
            <a:srcRect l="29291" t="36889" r="20083" b="23282"/>
            <a:stretch/>
          </p:blipFill>
          <p:spPr bwMode="auto">
            <a:xfrm>
              <a:off x="477521" y="1673782"/>
              <a:ext cx="8997002" cy="3981430"/>
            </a:xfrm>
            <a:prstGeom prst="rect">
              <a:avLst/>
            </a:prstGeom>
            <a:noFill/>
            <a:ln w="9525">
              <a:noFill/>
              <a:miter lim="800000"/>
              <a:headEnd/>
              <a:tailEnd/>
            </a:ln>
            <a:effectLst/>
          </p:spPr>
        </p:pic>
      </p:grpSp>
      <p:sp>
        <p:nvSpPr>
          <p:cNvPr id="14" name="4 Rectángulo redondeado"/>
          <p:cNvSpPr/>
          <p:nvPr/>
        </p:nvSpPr>
        <p:spPr>
          <a:xfrm>
            <a:off x="1434904" y="673698"/>
            <a:ext cx="9242473"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3.2 Modificaciones Sustanciales Colectivas</a:t>
            </a:r>
            <a:endParaRPr lang="es-ES" sz="1900"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7658729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duotone>
              <a:schemeClr val="accent2">
                <a:shade val="45000"/>
                <a:satMod val="135000"/>
              </a:schemeClr>
              <a:prstClr val="white"/>
            </a:duotone>
          </a:blip>
          <a:srcRect l="32614" t="35704" r="17750" b="20667"/>
          <a:stretch/>
        </p:blipFill>
        <p:spPr bwMode="auto">
          <a:xfrm>
            <a:off x="698362" y="1069145"/>
            <a:ext cx="10873156" cy="4797083"/>
          </a:xfrm>
          <a:prstGeom prst="rect">
            <a:avLst/>
          </a:prstGeom>
          <a:noFill/>
          <a:ln w="9525">
            <a:noFill/>
            <a:miter lim="800000"/>
            <a:headEnd/>
            <a:tailEnd/>
          </a:ln>
          <a:effectLst/>
        </p:spPr>
      </p:pic>
      <p:sp>
        <p:nvSpPr>
          <p:cNvPr id="3" name="Rectángulo 2"/>
          <p:cNvSpPr/>
          <p:nvPr/>
        </p:nvSpPr>
        <p:spPr>
          <a:xfrm>
            <a:off x="761186" y="458931"/>
            <a:ext cx="10810332" cy="369332"/>
          </a:xfrm>
          <a:prstGeom prst="rect">
            <a:avLst/>
          </a:prstGeom>
        </p:spPr>
        <p:txBody>
          <a:bodyPr wrap="none">
            <a:spAutoFit/>
          </a:bodyPr>
          <a:lstStyle/>
          <a:p>
            <a:pPr algn="ctr"/>
            <a:r>
              <a:rPr lang="es-ES" b="1" dirty="0">
                <a:solidFill>
                  <a:schemeClr val="accent2"/>
                </a:solidFill>
              </a:rPr>
              <a:t>OPCIONES DEL TRABAJADOR ANTE </a:t>
            </a:r>
            <a:r>
              <a:rPr lang="es-ES" b="1" dirty="0" smtClean="0">
                <a:solidFill>
                  <a:schemeClr val="accent2"/>
                </a:solidFill>
              </a:rPr>
              <a:t>UNA MODIFICACIÓN SUSTANCIAL DE CONDICIONES DE TRABAJO COLECTIVA</a:t>
            </a:r>
            <a:endParaRPr lang="es-ES" b="1" dirty="0">
              <a:solidFill>
                <a:schemeClr val="accent2"/>
              </a:solidFill>
            </a:endParaRPr>
          </a:p>
        </p:txBody>
      </p:sp>
    </p:spTree>
    <p:extLst>
      <p:ext uri="{BB962C8B-B14F-4D97-AF65-F5344CB8AC3E}">
        <p14:creationId xmlns:p14="http://schemas.microsoft.com/office/powerpoint/2010/main" val="1309737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1280160"/>
            <a:ext cx="10058400" cy="3044952"/>
          </a:xfrm>
        </p:spPr>
        <p:txBody>
          <a:bodyPr>
            <a:normAutofit/>
          </a:bodyPr>
          <a:lstStyle/>
          <a:p>
            <a:r>
              <a:rPr lang="es-ES" b="1" spc="0" dirty="0" smtClean="0">
                <a:ln w="22225">
                  <a:solidFill>
                    <a:schemeClr val="accent2"/>
                  </a:solidFill>
                  <a:prstDash val="solid"/>
                </a:ln>
                <a:solidFill>
                  <a:schemeClr val="accent2">
                    <a:lumMod val="40000"/>
                    <a:lumOff val="60000"/>
                  </a:schemeClr>
                </a:solidFill>
                <a:effectLst>
                  <a:outerShdw blurRad="50800" dist="38100" dir="18900000" algn="bl" rotWithShape="0">
                    <a:prstClr val="black">
                      <a:alpha val="40000"/>
                    </a:prstClr>
                  </a:outerShdw>
                </a:effectLst>
              </a:rPr>
              <a:t>Suspensión del Contrato de Trabajo</a:t>
            </a:r>
            <a:endParaRPr lang="es-ES" b="1" spc="0" dirty="0">
              <a:ln w="22225">
                <a:solidFill>
                  <a:schemeClr val="accent2"/>
                </a:solidFill>
                <a:prstDash val="solid"/>
              </a:ln>
              <a:solidFill>
                <a:schemeClr val="accent2">
                  <a:lumMod val="40000"/>
                  <a:lumOff val="60000"/>
                </a:schemeClr>
              </a:solidFill>
              <a:effectLst>
                <a:outerShdw blurRad="50800" dist="38100" dir="18900000" algn="bl" rotWithShape="0">
                  <a:prstClr val="black">
                    <a:alpha val="40000"/>
                  </a:prstClr>
                </a:outerShdw>
              </a:effectLst>
            </a:endParaRPr>
          </a:p>
        </p:txBody>
      </p:sp>
      <p:sp>
        <p:nvSpPr>
          <p:cNvPr id="3" name="Marcador de texto 2"/>
          <p:cNvSpPr>
            <a:spLocks noGrp="1"/>
          </p:cNvSpPr>
          <p:nvPr>
            <p:ph type="body" idx="1"/>
          </p:nvPr>
        </p:nvSpPr>
        <p:spPr>
          <a:xfrm>
            <a:off x="1097280" y="4625649"/>
            <a:ext cx="10058400" cy="1145429"/>
          </a:xfrm>
        </p:spPr>
        <p:txBody>
          <a:bodyPr>
            <a:normAutofit/>
          </a:bodyPr>
          <a:lstStyle/>
          <a:p>
            <a:pPr marL="457200" indent="-457200">
              <a:buAutoNum type="arabicPeriod"/>
            </a:pPr>
            <a:endParaRPr lang="es-ES" dirty="0" smtClean="0"/>
          </a:p>
          <a:p>
            <a:pPr marL="457200" indent="-457200">
              <a:buAutoNum type="arabicPeriod"/>
            </a:pPr>
            <a:endParaRPr lang="es-ES" dirty="0"/>
          </a:p>
        </p:txBody>
      </p:sp>
    </p:spTree>
    <p:extLst>
      <p:ext uri="{BB962C8B-B14F-4D97-AF65-F5344CB8AC3E}">
        <p14:creationId xmlns:p14="http://schemas.microsoft.com/office/powerpoint/2010/main" val="5393392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1561513" y="1057346"/>
            <a:ext cx="9242473"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SUSPENSIÓN DEL CONTRATO DE TRABAJO </a:t>
            </a:r>
            <a:endParaRPr lang="es-ES" sz="1900" b="1" dirty="0">
              <a:solidFill>
                <a:schemeClr val="tx1"/>
              </a:solidFill>
              <a:latin typeface="Arial" pitchFamily="34" charset="0"/>
              <a:cs typeface="Arial" pitchFamily="34" charset="0"/>
            </a:endParaRPr>
          </a:p>
        </p:txBody>
      </p:sp>
      <p:sp>
        <p:nvSpPr>
          <p:cNvPr id="3" name="Rectángulo 2"/>
          <p:cNvSpPr/>
          <p:nvPr/>
        </p:nvSpPr>
        <p:spPr>
          <a:xfrm>
            <a:off x="858129" y="1788916"/>
            <a:ext cx="10649243" cy="4447371"/>
          </a:xfrm>
          <a:prstGeom prst="rect">
            <a:avLst/>
          </a:prstGeom>
        </p:spPr>
        <p:txBody>
          <a:bodyPr wrap="square">
            <a:spAutoFit/>
          </a:bodyPr>
          <a:lstStyle/>
          <a:p>
            <a:pPr algn="just">
              <a:lnSpc>
                <a:spcPct val="150000"/>
              </a:lnSpc>
              <a:spcBef>
                <a:spcPts val="600"/>
              </a:spcBef>
              <a:spcAft>
                <a:spcPts val="600"/>
              </a:spcAft>
            </a:pPr>
            <a:r>
              <a:rPr lang="es-ES" dirty="0">
                <a:latin typeface="Arial" panose="020B0604020202020204" pitchFamily="34" charset="0"/>
                <a:cs typeface="Arial" pitchFamily="34" charset="0"/>
              </a:rPr>
              <a:t>La </a:t>
            </a:r>
            <a:r>
              <a:rPr lang="es-ES" b="1" dirty="0">
                <a:latin typeface="Arial" pitchFamily="34" charset="0"/>
                <a:cs typeface="Arial" pitchFamily="34" charset="0"/>
              </a:rPr>
              <a:t>suspensión del contrato de trabajo </a:t>
            </a:r>
            <a:r>
              <a:rPr lang="es-ES" dirty="0">
                <a:latin typeface="Arial" pitchFamily="34" charset="0"/>
                <a:cs typeface="Arial" pitchFamily="34" charset="0"/>
              </a:rPr>
              <a:t>tiene como consecuencia la interrupción temporal de las obligaciones mutuas de empresa y </a:t>
            </a:r>
            <a:r>
              <a:rPr lang="es-ES" dirty="0" smtClean="0">
                <a:latin typeface="Arial" pitchFamily="34" charset="0"/>
                <a:cs typeface="Arial" pitchFamily="34" charset="0"/>
              </a:rPr>
              <a:t>trabajador, </a:t>
            </a:r>
            <a:r>
              <a:rPr lang="es-ES" dirty="0">
                <a:latin typeface="Arial" panose="020B0604020202020204" pitchFamily="34" charset="0"/>
                <a:cs typeface="Arial" panose="020B0604020202020204" pitchFamily="34" charset="0"/>
              </a:rPr>
              <a:t>sin que se extinga el </a:t>
            </a:r>
            <a:r>
              <a:rPr lang="es-ES" dirty="0" smtClean="0">
                <a:latin typeface="Arial" panose="020B0604020202020204" pitchFamily="34" charset="0"/>
                <a:cs typeface="Arial" panose="020B0604020202020204" pitchFamily="34" charset="0"/>
              </a:rPr>
              <a:t>contrato de trabajo </a:t>
            </a:r>
            <a:r>
              <a:rPr lang="es-ES" dirty="0">
                <a:latin typeface="Arial" panose="020B0604020202020204" pitchFamily="34" charset="0"/>
                <a:cs typeface="Arial" panose="020B0604020202020204" pitchFamily="34" charset="0"/>
              </a:rPr>
              <a:t>firmado </a:t>
            </a:r>
            <a:r>
              <a:rPr lang="es-ES" dirty="0" smtClean="0">
                <a:latin typeface="Arial" panose="020B0604020202020204" pitchFamily="34" charset="0"/>
                <a:cs typeface="Arial" panose="020B0604020202020204" pitchFamily="34" charset="0"/>
              </a:rPr>
              <a:t>entre ambos.</a:t>
            </a:r>
          </a:p>
          <a:p>
            <a:pPr algn="just">
              <a:lnSpc>
                <a:spcPct val="150000"/>
              </a:lnSpc>
              <a:spcBef>
                <a:spcPts val="600"/>
              </a:spcBef>
              <a:spcAft>
                <a:spcPts val="600"/>
              </a:spcAft>
            </a:pPr>
            <a:r>
              <a:rPr lang="es-ES" dirty="0" smtClean="0">
                <a:latin typeface="Arial" panose="020B0604020202020204" pitchFamily="34" charset="0"/>
                <a:cs typeface="Arial" panose="020B0604020202020204" pitchFamily="34" charset="0"/>
              </a:rPr>
              <a:t>Durante el tiempo de la suspensión:</a:t>
            </a:r>
          </a:p>
          <a:p>
            <a:pPr marL="285750" indent="-285750" algn="just">
              <a:lnSpc>
                <a:spcPct val="150000"/>
              </a:lnSpc>
              <a:spcBef>
                <a:spcPts val="600"/>
              </a:spcBef>
              <a:spcAft>
                <a:spcPts val="600"/>
              </a:spcAft>
              <a:buFont typeface="Arial" panose="020B0604020202020204" pitchFamily="34" charset="0"/>
              <a:buChar char="•"/>
            </a:pPr>
            <a:r>
              <a:rPr lang="es-ES" dirty="0" smtClean="0">
                <a:latin typeface="Arial" panose="020B0604020202020204" pitchFamily="34" charset="0"/>
                <a:cs typeface="Arial" panose="020B0604020202020204" pitchFamily="34" charset="0"/>
              </a:rPr>
              <a:t>El trabajador no tiene que prestar servicios para la empresa.</a:t>
            </a:r>
          </a:p>
          <a:p>
            <a:pPr marL="285750" indent="-285750" algn="just">
              <a:lnSpc>
                <a:spcPct val="150000"/>
              </a:lnSpc>
              <a:spcBef>
                <a:spcPts val="600"/>
              </a:spcBef>
              <a:spcAft>
                <a:spcPts val="600"/>
              </a:spcAft>
              <a:buFont typeface="Arial" panose="020B0604020202020204" pitchFamily="34" charset="0"/>
              <a:buChar char="•"/>
            </a:pPr>
            <a:r>
              <a:rPr lang="es-ES" dirty="0" smtClean="0">
                <a:latin typeface="Arial" panose="020B0604020202020204" pitchFamily="34" charset="0"/>
                <a:cs typeface="Arial" panose="020B0604020202020204" pitchFamily="34" charset="0"/>
              </a:rPr>
              <a:t>La empresa no tiene que pagar salario al trabajador, pero sí mantendrá la obligación de cotizar en algunos supuestos (incapacidad temporal, riesgo durante el embarazo, maternidad y paternidad)</a:t>
            </a:r>
          </a:p>
          <a:p>
            <a:pPr marL="285750" indent="-285750" algn="just">
              <a:lnSpc>
                <a:spcPct val="150000"/>
              </a:lnSpc>
              <a:spcBef>
                <a:spcPts val="600"/>
              </a:spcBef>
              <a:spcAft>
                <a:spcPts val="600"/>
              </a:spcAft>
              <a:buFont typeface="Arial" panose="020B0604020202020204" pitchFamily="34" charset="0"/>
              <a:buChar char="•"/>
            </a:pPr>
            <a:r>
              <a:rPr lang="es-ES" dirty="0" smtClean="0">
                <a:latin typeface="Arial" panose="020B0604020202020204" pitchFamily="34" charset="0"/>
                <a:cs typeface="Arial" panose="020B0604020202020204" pitchFamily="34" charset="0"/>
              </a:rPr>
              <a:t>Se mantienen vigentes algunos derechos y deberes laborales, como por ejemplo: el derecho a la formación, el deber de no competencia desleal, el deber de secreto o confidencialidad, etc. </a:t>
            </a:r>
          </a:p>
        </p:txBody>
      </p:sp>
    </p:spTree>
    <p:extLst>
      <p:ext uri="{BB962C8B-B14F-4D97-AF65-F5344CB8AC3E}">
        <p14:creationId xmlns:p14="http://schemas.microsoft.com/office/powerpoint/2010/main" val="2841830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1561513" y="1057346"/>
            <a:ext cx="9242473"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CAUSAS DE SUSPENSIÓN DEL CONTRATO DE TRABAJO </a:t>
            </a:r>
            <a:endParaRPr lang="es-ES" sz="1900" b="1" dirty="0">
              <a:solidFill>
                <a:schemeClr val="tx1"/>
              </a:solidFill>
              <a:latin typeface="Arial" pitchFamily="34" charset="0"/>
              <a:cs typeface="Arial" pitchFamily="34" charset="0"/>
            </a:endParaRPr>
          </a:p>
        </p:txBody>
      </p:sp>
      <p:sp>
        <p:nvSpPr>
          <p:cNvPr id="3" name="Rectángulo 2"/>
          <p:cNvSpPr/>
          <p:nvPr/>
        </p:nvSpPr>
        <p:spPr>
          <a:xfrm>
            <a:off x="858127" y="1690441"/>
            <a:ext cx="10649243" cy="4752840"/>
          </a:xfrm>
          <a:prstGeom prst="rect">
            <a:avLst/>
          </a:prstGeom>
        </p:spPr>
        <p:txBody>
          <a:bodyPr wrap="square">
            <a:spAutoFit/>
          </a:bodyPr>
          <a:lstStyle/>
          <a:p>
            <a:pPr marL="342900" lvl="0" indent="-342900">
              <a:lnSpc>
                <a:spcPct val="150000"/>
              </a:lnSpc>
              <a:buFont typeface="+mj-lt"/>
              <a:buAutoNum type="arabicPeriod"/>
            </a:pPr>
            <a:r>
              <a:rPr lang="es-ES" sz="1700" dirty="0" smtClean="0">
                <a:latin typeface="Arial" panose="020B0604020202020204" pitchFamily="34" charset="0"/>
                <a:cs typeface="Arial" pitchFamily="34" charset="0"/>
              </a:rPr>
              <a:t> Mutuo </a:t>
            </a:r>
            <a:r>
              <a:rPr lang="es-ES" sz="1700" dirty="0">
                <a:latin typeface="Arial" panose="020B0604020202020204" pitchFamily="34" charset="0"/>
                <a:cs typeface="Arial" panose="020B0604020202020204" pitchFamily="34" charset="0"/>
              </a:rPr>
              <a:t>acuerdo de las partes. </a:t>
            </a:r>
          </a:p>
          <a:p>
            <a:pPr marL="342900" lvl="0" indent="-342900">
              <a:lnSpc>
                <a:spcPct val="150000"/>
              </a:lnSpc>
              <a:buFont typeface="+mj-lt"/>
              <a:buAutoNum type="arabicPeriod"/>
            </a:pPr>
            <a:r>
              <a:rPr lang="es-ES" sz="1700" dirty="0" smtClean="0">
                <a:latin typeface="Arial" panose="020B0604020202020204" pitchFamily="34" charset="0"/>
                <a:cs typeface="Arial" panose="020B0604020202020204" pitchFamily="34" charset="0"/>
              </a:rPr>
              <a:t>Causas </a:t>
            </a:r>
            <a:r>
              <a:rPr lang="es-ES" sz="1700" dirty="0">
                <a:latin typeface="Arial" panose="020B0604020202020204" pitchFamily="34" charset="0"/>
                <a:cs typeface="Arial" panose="020B0604020202020204" pitchFamily="34" charset="0"/>
              </a:rPr>
              <a:t>consignadas en el </a:t>
            </a:r>
            <a:r>
              <a:rPr lang="es-ES" sz="1700" dirty="0" smtClean="0">
                <a:latin typeface="Arial" panose="020B0604020202020204" pitchFamily="34" charset="0"/>
                <a:cs typeface="Arial" panose="020B0604020202020204" pitchFamily="34" charset="0"/>
              </a:rPr>
              <a:t>contrato</a:t>
            </a:r>
            <a:r>
              <a:rPr lang="es-ES" sz="1700" dirty="0" smtClean="0">
                <a:latin typeface="Arial" panose="020B0604020202020204" pitchFamily="34" charset="0"/>
                <a:cs typeface="Arial" panose="020B0604020202020204" pitchFamily="34" charset="0"/>
              </a:rPr>
              <a:t>.</a:t>
            </a:r>
            <a:endParaRPr lang="es-ES" sz="1700" dirty="0" smtClean="0">
              <a:latin typeface="Arial" panose="020B0604020202020204" pitchFamily="34" charset="0"/>
              <a:cs typeface="Arial" panose="020B0604020202020204" pitchFamily="34" charset="0"/>
            </a:endParaRPr>
          </a:p>
          <a:p>
            <a:pPr marL="342900" lvl="0" indent="-342900">
              <a:lnSpc>
                <a:spcPct val="150000"/>
              </a:lnSpc>
              <a:buFont typeface="+mj-lt"/>
              <a:buAutoNum type="arabicPeriod"/>
            </a:pPr>
            <a:r>
              <a:rPr lang="es-ES" sz="1700" dirty="0" smtClean="0">
                <a:latin typeface="Arial" panose="020B0604020202020204" pitchFamily="34" charset="0"/>
                <a:cs typeface="Arial" panose="020B0604020202020204" pitchFamily="34" charset="0"/>
              </a:rPr>
              <a:t>Incapacidad </a:t>
            </a:r>
            <a:r>
              <a:rPr lang="es-ES" sz="1700" dirty="0">
                <a:latin typeface="Arial" panose="020B0604020202020204" pitchFamily="34" charset="0"/>
                <a:cs typeface="Arial" panose="020B0604020202020204" pitchFamily="34" charset="0"/>
              </a:rPr>
              <a:t>temporal. 	</a:t>
            </a:r>
            <a:endParaRPr lang="es-ES" sz="1700" dirty="0" smtClean="0">
              <a:latin typeface="Arial" panose="020B0604020202020204" pitchFamily="34" charset="0"/>
              <a:cs typeface="Arial" panose="020B0604020202020204" pitchFamily="34" charset="0"/>
            </a:endParaRPr>
          </a:p>
          <a:p>
            <a:pPr marL="342900" lvl="0" indent="-342900">
              <a:lnSpc>
                <a:spcPct val="150000"/>
              </a:lnSpc>
              <a:buFont typeface="+mj-lt"/>
              <a:buAutoNum type="arabicPeriod"/>
            </a:pPr>
            <a:r>
              <a:rPr lang="es-ES" sz="1700" dirty="0" smtClean="0">
                <a:latin typeface="Arial" panose="020B0604020202020204" pitchFamily="34" charset="0"/>
                <a:cs typeface="Arial" panose="020B0604020202020204" pitchFamily="34" charset="0"/>
              </a:rPr>
              <a:t>Maternidad</a:t>
            </a:r>
            <a:r>
              <a:rPr lang="es-ES" sz="1700" dirty="0">
                <a:latin typeface="Arial" panose="020B0604020202020204" pitchFamily="34" charset="0"/>
                <a:cs typeface="Arial" panose="020B0604020202020204" pitchFamily="34" charset="0"/>
              </a:rPr>
              <a:t>, paternidad, riesgo durante el embarazo y la </a:t>
            </a:r>
            <a:r>
              <a:rPr lang="es-ES" sz="1700" dirty="0" smtClean="0">
                <a:latin typeface="Arial" panose="020B0604020202020204" pitchFamily="34" charset="0"/>
                <a:cs typeface="Arial" panose="020B0604020202020204" pitchFamily="34" charset="0"/>
              </a:rPr>
              <a:t>lactancia.</a:t>
            </a:r>
          </a:p>
          <a:p>
            <a:pPr marL="342900" lvl="0" indent="-342900">
              <a:lnSpc>
                <a:spcPct val="150000"/>
              </a:lnSpc>
              <a:buFont typeface="+mj-lt"/>
              <a:buAutoNum type="arabicPeriod"/>
            </a:pPr>
            <a:r>
              <a:rPr lang="es-ES" sz="1700" dirty="0" smtClean="0">
                <a:latin typeface="Arial" panose="020B0604020202020204" pitchFamily="34" charset="0"/>
                <a:cs typeface="Arial" panose="020B0604020202020204" pitchFamily="34" charset="0"/>
              </a:rPr>
              <a:t>Privación </a:t>
            </a:r>
            <a:r>
              <a:rPr lang="es-ES" sz="1700" dirty="0">
                <a:latin typeface="Arial" panose="020B0604020202020204" pitchFamily="34" charset="0"/>
                <a:cs typeface="Arial" panose="020B0604020202020204" pitchFamily="34" charset="0"/>
              </a:rPr>
              <a:t>de libertad del </a:t>
            </a:r>
            <a:r>
              <a:rPr lang="es-ES" sz="1700" dirty="0" smtClean="0">
                <a:latin typeface="Arial" panose="020B0604020202020204" pitchFamily="34" charset="0"/>
                <a:cs typeface="Arial" panose="020B0604020202020204" pitchFamily="34" charset="0"/>
              </a:rPr>
              <a:t>trabajador.</a:t>
            </a:r>
          </a:p>
          <a:p>
            <a:pPr marL="342900" indent="-342900">
              <a:lnSpc>
                <a:spcPct val="150000"/>
              </a:lnSpc>
              <a:buFont typeface="+mj-lt"/>
              <a:buAutoNum type="arabicPeriod"/>
            </a:pPr>
            <a:r>
              <a:rPr lang="es-ES" sz="1700" dirty="0">
                <a:latin typeface="Arial" pitchFamily="34" charset="0"/>
                <a:cs typeface="Arial" pitchFamily="34" charset="0"/>
              </a:rPr>
              <a:t>Suspensión de empleo y sueldo por razones disciplinarias.</a:t>
            </a:r>
          </a:p>
          <a:p>
            <a:pPr marL="342900" lvl="0" indent="-342900">
              <a:lnSpc>
                <a:spcPct val="150000"/>
              </a:lnSpc>
              <a:buFont typeface="+mj-lt"/>
              <a:buAutoNum type="arabicPeriod"/>
            </a:pPr>
            <a:r>
              <a:rPr lang="es-ES" sz="1700" dirty="0" smtClean="0">
                <a:latin typeface="Arial" panose="020B0604020202020204" pitchFamily="34" charset="0"/>
                <a:cs typeface="Arial" panose="020B0604020202020204" pitchFamily="34" charset="0"/>
              </a:rPr>
              <a:t>Fuerza </a:t>
            </a:r>
            <a:r>
              <a:rPr lang="es-ES" sz="1700" dirty="0">
                <a:latin typeface="Arial" panose="020B0604020202020204" pitchFamily="34" charset="0"/>
                <a:cs typeface="Arial" panose="020B0604020202020204" pitchFamily="34" charset="0"/>
              </a:rPr>
              <a:t>mayor temporal. </a:t>
            </a:r>
            <a:endParaRPr lang="es-ES" sz="1700" dirty="0" smtClean="0">
              <a:latin typeface="Arial" panose="020B0604020202020204" pitchFamily="34" charset="0"/>
              <a:cs typeface="Arial" panose="020B0604020202020204" pitchFamily="34" charset="0"/>
            </a:endParaRPr>
          </a:p>
          <a:p>
            <a:pPr marL="342900" lvl="0" indent="-342900">
              <a:lnSpc>
                <a:spcPct val="150000"/>
              </a:lnSpc>
              <a:buFont typeface="+mj-lt"/>
              <a:buAutoNum type="arabicPeriod"/>
            </a:pPr>
            <a:r>
              <a:rPr lang="es-ES" sz="1700" dirty="0">
                <a:latin typeface="Arial" panose="020B0604020202020204" pitchFamily="34" charset="0"/>
                <a:cs typeface="Arial" panose="020B0604020202020204" pitchFamily="34" charset="0"/>
              </a:rPr>
              <a:t>Causas económicas, técnicas, organizativas o de producción. 	</a:t>
            </a:r>
            <a:endParaRPr lang="es-ES" sz="1700" dirty="0" smtClean="0">
              <a:latin typeface="Arial" panose="020B0604020202020204" pitchFamily="34" charset="0"/>
              <a:cs typeface="Arial" panose="020B0604020202020204" pitchFamily="34" charset="0"/>
            </a:endParaRPr>
          </a:p>
          <a:p>
            <a:pPr marL="342900" lvl="0" indent="-342900">
              <a:lnSpc>
                <a:spcPct val="150000"/>
              </a:lnSpc>
              <a:buFont typeface="+mj-lt"/>
              <a:buAutoNum type="arabicPeriod"/>
            </a:pPr>
            <a:r>
              <a:rPr lang="es-ES" sz="1700" dirty="0" smtClean="0">
                <a:latin typeface="Arial" panose="020B0604020202020204" pitchFamily="34" charset="0"/>
                <a:cs typeface="Arial" panose="020B0604020202020204" pitchFamily="34" charset="0"/>
              </a:rPr>
              <a:t>Huelga </a:t>
            </a:r>
            <a:r>
              <a:rPr lang="es-ES" sz="1700" dirty="0">
                <a:latin typeface="Arial" panose="020B0604020202020204" pitchFamily="34" charset="0"/>
                <a:cs typeface="Arial" panose="020B0604020202020204" pitchFamily="34" charset="0"/>
              </a:rPr>
              <a:t>y cierre patronal .	</a:t>
            </a:r>
          </a:p>
          <a:p>
            <a:pPr marL="342900" lvl="0" indent="-342900">
              <a:lnSpc>
                <a:spcPct val="150000"/>
              </a:lnSpc>
              <a:buFont typeface="+mj-lt"/>
              <a:buAutoNum type="arabicPeriod"/>
            </a:pPr>
            <a:r>
              <a:rPr lang="es-ES" sz="1700" dirty="0" smtClean="0">
                <a:latin typeface="Arial" panose="020B0604020202020204" pitchFamily="34" charset="0"/>
                <a:cs typeface="Arial" panose="020B0604020202020204" pitchFamily="34" charset="0"/>
              </a:rPr>
              <a:t>Permiso </a:t>
            </a:r>
            <a:r>
              <a:rPr lang="es-ES" sz="1700" dirty="0">
                <a:latin typeface="Arial" panose="020B0604020202020204" pitchFamily="34" charset="0"/>
                <a:cs typeface="Arial" panose="020B0604020202020204" pitchFamily="34" charset="0"/>
              </a:rPr>
              <a:t>de formación o perfeccionamiento </a:t>
            </a:r>
            <a:r>
              <a:rPr lang="es-ES" sz="1700" dirty="0" smtClean="0">
                <a:latin typeface="Arial" panose="020B0604020202020204" pitchFamily="34" charset="0"/>
                <a:cs typeface="Arial" panose="020B0604020202020204" pitchFamily="34" charset="0"/>
              </a:rPr>
              <a:t>profesional.</a:t>
            </a:r>
          </a:p>
          <a:p>
            <a:pPr marL="342900" lvl="0" indent="-342900">
              <a:lnSpc>
                <a:spcPct val="150000"/>
              </a:lnSpc>
              <a:buFont typeface="+mj-lt"/>
              <a:buAutoNum type="arabicPeriod"/>
            </a:pPr>
            <a:r>
              <a:rPr lang="es-ES" sz="1700" dirty="0" smtClean="0">
                <a:latin typeface="Arial" panose="020B0604020202020204" pitchFamily="34" charset="0"/>
                <a:cs typeface="Arial" panose="020B0604020202020204" pitchFamily="34" charset="0"/>
              </a:rPr>
              <a:t>Por </a:t>
            </a:r>
            <a:r>
              <a:rPr lang="es-ES" sz="1700" dirty="0">
                <a:latin typeface="Arial" panose="020B0604020202020204" pitchFamily="34" charset="0"/>
                <a:cs typeface="Arial" panose="020B0604020202020204" pitchFamily="34" charset="0"/>
              </a:rPr>
              <a:t>decisión de la trabajadora víctima de violencia de género</a:t>
            </a:r>
            <a:r>
              <a:rPr lang="es-ES" sz="1700" dirty="0" smtClean="0">
                <a:latin typeface="Arial" panose="020B0604020202020204" pitchFamily="34" charset="0"/>
                <a:cs typeface="Arial" panose="020B0604020202020204" pitchFamily="34" charset="0"/>
              </a:rPr>
              <a:t>.</a:t>
            </a:r>
          </a:p>
          <a:p>
            <a:pPr marL="342900" lvl="0" indent="-342900">
              <a:lnSpc>
                <a:spcPct val="150000"/>
              </a:lnSpc>
              <a:buFont typeface="+mj-lt"/>
              <a:buAutoNum type="arabicPeriod"/>
            </a:pPr>
            <a:r>
              <a:rPr lang="es-ES" sz="1700" dirty="0">
                <a:latin typeface="Arial" panose="020B0604020202020204" pitchFamily="34" charset="0"/>
                <a:cs typeface="Arial" panose="020B0604020202020204" pitchFamily="34" charset="0"/>
              </a:rPr>
              <a:t> </a:t>
            </a:r>
            <a:r>
              <a:rPr lang="es-ES" sz="1700" dirty="0" smtClean="0">
                <a:latin typeface="Arial" panose="020B0604020202020204" pitchFamily="34" charset="0"/>
                <a:cs typeface="Arial" panose="020B0604020202020204" pitchFamily="34" charset="0"/>
              </a:rPr>
              <a:t>Excedencias</a:t>
            </a:r>
          </a:p>
        </p:txBody>
      </p:sp>
    </p:spTree>
    <p:extLst>
      <p:ext uri="{BB962C8B-B14F-4D97-AF65-F5344CB8AC3E}">
        <p14:creationId xmlns:p14="http://schemas.microsoft.com/office/powerpoint/2010/main" val="615950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duotone>
              <a:schemeClr val="accent1">
                <a:shade val="45000"/>
                <a:satMod val="135000"/>
              </a:schemeClr>
              <a:prstClr val="white"/>
            </a:duotone>
          </a:blip>
          <a:stretch>
            <a:fillRect/>
          </a:stretch>
        </p:blipFill>
        <p:spPr>
          <a:xfrm>
            <a:off x="590550" y="1062037"/>
            <a:ext cx="11010900" cy="4733925"/>
          </a:xfrm>
          <a:prstGeom prst="rect">
            <a:avLst/>
          </a:prstGeom>
        </p:spPr>
      </p:pic>
    </p:spTree>
    <p:extLst>
      <p:ext uri="{BB962C8B-B14F-4D97-AF65-F5344CB8AC3E}">
        <p14:creationId xmlns:p14="http://schemas.microsoft.com/office/powerpoint/2010/main" val="50104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rotWithShape="1">
          <a:blip r:embed="rId2">
            <a:duotone>
              <a:schemeClr val="accent1">
                <a:shade val="45000"/>
                <a:satMod val="135000"/>
              </a:schemeClr>
              <a:prstClr val="white"/>
            </a:duotone>
          </a:blip>
          <a:srcRect b="9518"/>
          <a:stretch/>
        </p:blipFill>
        <p:spPr>
          <a:xfrm>
            <a:off x="609600" y="661987"/>
            <a:ext cx="10972800" cy="5007293"/>
          </a:xfrm>
          <a:prstGeom prst="rect">
            <a:avLst/>
          </a:prstGeom>
        </p:spPr>
      </p:pic>
    </p:spTree>
    <p:extLst>
      <p:ext uri="{BB962C8B-B14F-4D97-AF65-F5344CB8AC3E}">
        <p14:creationId xmlns:p14="http://schemas.microsoft.com/office/powerpoint/2010/main" val="2657320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1280160"/>
            <a:ext cx="10058400" cy="3044952"/>
          </a:xfrm>
        </p:spPr>
        <p:txBody>
          <a:bodyPr>
            <a:normAutofit/>
          </a:bodyPr>
          <a:lstStyle/>
          <a:p>
            <a:r>
              <a:rPr lang="es-ES" b="1" spc="0" dirty="0" smtClean="0">
                <a:ln w="22225">
                  <a:solidFill>
                    <a:schemeClr val="accent2"/>
                  </a:solidFill>
                  <a:prstDash val="solid"/>
                </a:ln>
                <a:solidFill>
                  <a:schemeClr val="accent2">
                    <a:lumMod val="40000"/>
                    <a:lumOff val="60000"/>
                  </a:schemeClr>
                </a:solidFill>
                <a:effectLst>
                  <a:outerShdw blurRad="50800" dist="38100" dir="18900000" algn="bl" rotWithShape="0">
                    <a:prstClr val="black">
                      <a:alpha val="40000"/>
                    </a:prstClr>
                  </a:outerShdw>
                </a:effectLst>
              </a:rPr>
              <a:t>Modificación del Contrato de Trabajo</a:t>
            </a:r>
            <a:endParaRPr lang="es-ES" b="1" spc="0" dirty="0">
              <a:ln w="22225">
                <a:solidFill>
                  <a:schemeClr val="accent2"/>
                </a:solidFill>
                <a:prstDash val="solid"/>
              </a:ln>
              <a:solidFill>
                <a:schemeClr val="accent2">
                  <a:lumMod val="40000"/>
                  <a:lumOff val="60000"/>
                </a:schemeClr>
              </a:solidFill>
              <a:effectLst>
                <a:outerShdw blurRad="50800" dist="38100" dir="18900000" algn="bl" rotWithShape="0">
                  <a:prstClr val="black">
                    <a:alpha val="40000"/>
                  </a:prstClr>
                </a:outerShdw>
              </a:effectLst>
            </a:endParaRPr>
          </a:p>
        </p:txBody>
      </p:sp>
      <p:sp>
        <p:nvSpPr>
          <p:cNvPr id="3" name="Marcador de texto 2"/>
          <p:cNvSpPr>
            <a:spLocks noGrp="1"/>
          </p:cNvSpPr>
          <p:nvPr>
            <p:ph type="body" idx="1"/>
          </p:nvPr>
        </p:nvSpPr>
        <p:spPr>
          <a:xfrm>
            <a:off x="1097280" y="4625649"/>
            <a:ext cx="10058400" cy="1145429"/>
          </a:xfrm>
        </p:spPr>
        <p:txBody>
          <a:bodyPr>
            <a:normAutofit fontScale="85000" lnSpcReduction="20000"/>
          </a:bodyPr>
          <a:lstStyle/>
          <a:p>
            <a:pPr marL="457200" indent="-457200">
              <a:buAutoNum type="arabicPeriod"/>
            </a:pPr>
            <a:r>
              <a:rPr lang="es-ES" dirty="0" smtClean="0"/>
              <a:t>MOVILIDAD FUNCIONAL</a:t>
            </a:r>
            <a:endParaRPr lang="es-ES" dirty="0"/>
          </a:p>
          <a:p>
            <a:pPr marL="457200" indent="-457200">
              <a:buAutoNum type="arabicPeriod"/>
            </a:pPr>
            <a:r>
              <a:rPr lang="es-ES" dirty="0" smtClean="0"/>
              <a:t>MOVILIDAD GEOGRÁFICA</a:t>
            </a:r>
            <a:endParaRPr lang="es-ES" dirty="0"/>
          </a:p>
          <a:p>
            <a:pPr marL="457200" indent="-457200">
              <a:buAutoNum type="arabicPeriod"/>
            </a:pPr>
            <a:r>
              <a:rPr lang="es-ES" dirty="0" smtClean="0"/>
              <a:t>MODIFICACIÓN SUSTANCIAL DE LAS CONDICIONES DE TRABAJO</a:t>
            </a:r>
          </a:p>
          <a:p>
            <a:pPr marL="457200" indent="-457200">
              <a:buAutoNum type="arabicPeriod"/>
            </a:pPr>
            <a:endParaRPr lang="es-ES" dirty="0" smtClean="0"/>
          </a:p>
          <a:p>
            <a:pPr marL="457200" indent="-457200">
              <a:buAutoNum type="arabicPeriod"/>
            </a:pPr>
            <a:endParaRPr lang="es-ES" dirty="0"/>
          </a:p>
        </p:txBody>
      </p:sp>
    </p:spTree>
    <p:extLst>
      <p:ext uri="{BB962C8B-B14F-4D97-AF65-F5344CB8AC3E}">
        <p14:creationId xmlns:p14="http://schemas.microsoft.com/office/powerpoint/2010/main" val="4102911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4 Rectángulo redondeado"/>
          <p:cNvSpPr/>
          <p:nvPr/>
        </p:nvSpPr>
        <p:spPr>
          <a:xfrm>
            <a:off x="1589648" y="522773"/>
            <a:ext cx="9242473"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SUSPENSIÓN DEL CONTRATO DE TRABAJO POR EXCEDENCIA </a:t>
            </a:r>
            <a:endParaRPr lang="es-ES" sz="1900" b="1" dirty="0">
              <a:solidFill>
                <a:schemeClr val="tx1"/>
              </a:solidFill>
              <a:latin typeface="Arial" pitchFamily="34" charset="0"/>
              <a:cs typeface="Arial" pitchFamily="34" charset="0"/>
            </a:endParaRPr>
          </a:p>
        </p:txBody>
      </p:sp>
      <p:grpSp>
        <p:nvGrpSpPr>
          <p:cNvPr id="14" name="Grupo 13"/>
          <p:cNvGrpSpPr/>
          <p:nvPr/>
        </p:nvGrpSpPr>
        <p:grpSpPr>
          <a:xfrm>
            <a:off x="2166425" y="2000444"/>
            <a:ext cx="6829535" cy="1319531"/>
            <a:chOff x="371477" y="3610"/>
            <a:chExt cx="5693979" cy="855367"/>
          </a:xfrm>
        </p:grpSpPr>
        <p:sp>
          <p:nvSpPr>
            <p:cNvPr id="15" name="Rectángulo redondeado 14"/>
            <p:cNvSpPr/>
            <p:nvPr/>
          </p:nvSpPr>
          <p:spPr>
            <a:xfrm>
              <a:off x="371477" y="3610"/>
              <a:ext cx="5597394" cy="855367"/>
            </a:xfrm>
            <a:prstGeom prst="roundRect">
              <a:avLst/>
            </a:prstGeom>
            <a:solidFill>
              <a:schemeClr val="accent1">
                <a:lumMod val="20000"/>
                <a:lumOff val="80000"/>
              </a:schemeClr>
            </a:solidFill>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16" name="CuadroTexto 15"/>
            <p:cNvSpPr txBox="1"/>
            <p:nvPr/>
          </p:nvSpPr>
          <p:spPr>
            <a:xfrm>
              <a:off x="551574" y="25572"/>
              <a:ext cx="5513882" cy="7010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6574" tIns="0" rIns="196574" bIns="0" numCol="1" spcCol="1270" anchor="ctr" anchorCtr="0">
              <a:noAutofit/>
            </a:bodyPr>
            <a:lstStyle/>
            <a:p>
              <a:pPr lvl="0" algn="l" defTabSz="711200">
                <a:lnSpc>
                  <a:spcPct val="90000"/>
                </a:lnSpc>
                <a:spcBef>
                  <a:spcPct val="0"/>
                </a:spcBef>
                <a:spcAft>
                  <a:spcPct val="35000"/>
                </a:spcAft>
              </a:pPr>
              <a:r>
                <a:rPr lang="es-ES" sz="1600" b="1" kern="1200" dirty="0">
                  <a:solidFill>
                    <a:schemeClr val="tx1"/>
                  </a:solidFill>
                  <a:latin typeface="Arial" pitchFamily="34" charset="0"/>
                  <a:cs typeface="Arial" pitchFamily="34" charset="0"/>
                </a:rPr>
                <a:t>Forzosa</a:t>
              </a:r>
              <a:r>
                <a:rPr lang="es-ES" sz="1600" kern="1200" dirty="0">
                  <a:solidFill>
                    <a:schemeClr val="tx1"/>
                  </a:solidFill>
                  <a:latin typeface="Arial" pitchFamily="34" charset="0"/>
                  <a:cs typeface="Arial" pitchFamily="34" charset="0"/>
                </a:rPr>
                <a:t>: motivada por el desempeño de un </a:t>
              </a:r>
              <a:r>
                <a:rPr lang="es-ES" sz="1600" kern="1200" dirty="0" smtClean="0">
                  <a:solidFill>
                    <a:schemeClr val="tx1"/>
                  </a:solidFill>
                  <a:latin typeface="Arial" pitchFamily="34" charset="0"/>
                  <a:cs typeface="Arial" pitchFamily="34" charset="0"/>
                </a:rPr>
                <a:t>cargo </a:t>
              </a:r>
              <a:r>
                <a:rPr lang="es-ES" sz="1600" kern="1200" dirty="0">
                  <a:solidFill>
                    <a:schemeClr val="tx1"/>
                  </a:solidFill>
                  <a:latin typeface="Arial" pitchFamily="34" charset="0"/>
                  <a:cs typeface="Arial" pitchFamily="34" charset="0"/>
                </a:rPr>
                <a:t>público incompatible con el trabajo. </a:t>
              </a:r>
              <a:endParaRPr lang="es-ES" sz="1600" kern="1200" dirty="0">
                <a:solidFill>
                  <a:schemeClr val="tx1"/>
                </a:solidFill>
              </a:endParaRPr>
            </a:p>
          </p:txBody>
        </p:sp>
      </p:grpSp>
      <p:grpSp>
        <p:nvGrpSpPr>
          <p:cNvPr id="24" name="Grupo 23"/>
          <p:cNvGrpSpPr/>
          <p:nvPr/>
        </p:nvGrpSpPr>
        <p:grpSpPr>
          <a:xfrm>
            <a:off x="4928691" y="3803496"/>
            <a:ext cx="6667897" cy="2213529"/>
            <a:chOff x="2598750" y="693248"/>
            <a:chExt cx="5723235" cy="2213529"/>
          </a:xfrm>
        </p:grpSpPr>
        <p:sp>
          <p:nvSpPr>
            <p:cNvPr id="25" name="Rectángulo redondeado 24"/>
            <p:cNvSpPr/>
            <p:nvPr/>
          </p:nvSpPr>
          <p:spPr>
            <a:xfrm>
              <a:off x="2598750" y="693248"/>
              <a:ext cx="5597394" cy="2105256"/>
            </a:xfrm>
            <a:prstGeom prst="roundRect">
              <a:avLst/>
            </a:prstGeom>
            <a:solidFill>
              <a:schemeClr val="accent1">
                <a:lumMod val="20000"/>
                <a:lumOff val="80000"/>
              </a:schemeClr>
            </a:solidFill>
          </p:spPr>
          <p:style>
            <a:lnRef idx="2">
              <a:schemeClr val="lt1">
                <a:hueOff val="0"/>
                <a:satOff val="0"/>
                <a:lumOff val="0"/>
                <a:alphaOff val="0"/>
              </a:schemeClr>
            </a:lnRef>
            <a:fillRef idx="1">
              <a:schemeClr val="accent2">
                <a:shade val="80000"/>
                <a:hueOff val="0"/>
                <a:satOff val="0"/>
                <a:lumOff val="0"/>
                <a:alphaOff val="0"/>
              </a:schemeClr>
            </a:fillRef>
            <a:effectRef idx="0">
              <a:schemeClr val="accent2">
                <a:shade val="80000"/>
                <a:hueOff val="0"/>
                <a:satOff val="0"/>
                <a:lumOff val="0"/>
                <a:alphaOff val="0"/>
              </a:schemeClr>
            </a:effectRef>
            <a:fontRef idx="minor">
              <a:schemeClr val="lt1"/>
            </a:fontRef>
          </p:style>
        </p:sp>
        <p:sp>
          <p:nvSpPr>
            <p:cNvPr id="26" name="CuadroTexto 25"/>
            <p:cNvSpPr txBox="1"/>
            <p:nvPr/>
          </p:nvSpPr>
          <p:spPr>
            <a:xfrm>
              <a:off x="2808103" y="1040224"/>
              <a:ext cx="5513882" cy="186655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96574" tIns="0" rIns="196574" bIns="0" numCol="1" spcCol="1270" anchor="ctr" anchorCtr="0">
              <a:noAutofit/>
            </a:bodyPr>
            <a:lstStyle/>
            <a:p>
              <a:pPr defTabSz="711200">
                <a:lnSpc>
                  <a:spcPct val="90000"/>
                </a:lnSpc>
                <a:spcBef>
                  <a:spcPct val="0"/>
                </a:spcBef>
                <a:spcAft>
                  <a:spcPct val="35000"/>
                </a:spcAft>
              </a:pPr>
              <a:r>
                <a:rPr lang="es-ES" sz="1600" b="1" dirty="0">
                  <a:solidFill>
                    <a:schemeClr val="tx1"/>
                  </a:solidFill>
                  <a:latin typeface="Arial" pitchFamily="34" charset="0"/>
                  <a:cs typeface="Arial" pitchFamily="34" charset="0"/>
                </a:rPr>
                <a:t>Voluntaria</a:t>
              </a:r>
              <a:r>
                <a:rPr lang="es-ES" sz="1600" dirty="0">
                  <a:solidFill>
                    <a:schemeClr val="tx1"/>
                  </a:solidFill>
                  <a:latin typeface="Arial" pitchFamily="34" charset="0"/>
                  <a:cs typeface="Arial" pitchFamily="34" charset="0"/>
                </a:rPr>
                <a:t>: el trabajador solicita la suspensión del contrato de trabajo por causas personales, entre las que destacan</a:t>
              </a:r>
              <a:r>
                <a:rPr lang="es-ES" sz="1600" dirty="0" smtClean="0">
                  <a:solidFill>
                    <a:schemeClr val="tx1"/>
                  </a:solidFill>
                  <a:latin typeface="Arial" pitchFamily="34" charset="0"/>
                  <a:cs typeface="Arial" pitchFamily="34" charset="0"/>
                </a:rPr>
                <a:t>:</a:t>
              </a:r>
            </a:p>
            <a:p>
              <a:pPr defTabSz="711200">
                <a:lnSpc>
                  <a:spcPct val="90000"/>
                </a:lnSpc>
                <a:spcBef>
                  <a:spcPct val="0"/>
                </a:spcBef>
                <a:spcAft>
                  <a:spcPct val="35000"/>
                </a:spcAft>
              </a:pPr>
              <a:endParaRPr lang="es-ES" sz="1600" dirty="0" smtClean="0">
                <a:solidFill>
                  <a:schemeClr val="tx1"/>
                </a:solidFill>
                <a:latin typeface="Arial" pitchFamily="34" charset="0"/>
                <a:cs typeface="Arial" pitchFamily="34" charset="0"/>
              </a:endParaRPr>
            </a:p>
            <a:p>
              <a:pPr marL="114300" lvl="1" indent="-114300" defTabSz="666750">
                <a:lnSpc>
                  <a:spcPct val="90000"/>
                </a:lnSpc>
                <a:spcBef>
                  <a:spcPct val="0"/>
                </a:spcBef>
                <a:spcAft>
                  <a:spcPct val="15000"/>
                </a:spcAft>
                <a:buChar char="••"/>
              </a:pPr>
              <a:r>
                <a:rPr lang="es-ES" sz="1500" dirty="0">
                  <a:solidFill>
                    <a:schemeClr val="tx2"/>
                  </a:solidFill>
                  <a:latin typeface="Arial" pitchFamily="34" charset="0"/>
                  <a:cs typeface="Arial" pitchFamily="34" charset="0"/>
                </a:rPr>
                <a:t>Cuidado de hijos menores.</a:t>
              </a:r>
              <a:endParaRPr lang="es-ES" sz="1500" dirty="0">
                <a:solidFill>
                  <a:schemeClr val="tx2"/>
                </a:solidFill>
              </a:endParaRPr>
            </a:p>
            <a:p>
              <a:pPr marL="114300" lvl="1" indent="-114300" defTabSz="666750">
                <a:lnSpc>
                  <a:spcPct val="90000"/>
                </a:lnSpc>
                <a:spcBef>
                  <a:spcPct val="0"/>
                </a:spcBef>
                <a:spcAft>
                  <a:spcPct val="15000"/>
                </a:spcAft>
                <a:buChar char="••"/>
              </a:pPr>
              <a:r>
                <a:rPr lang="es-ES" sz="1500" dirty="0">
                  <a:solidFill>
                    <a:schemeClr val="tx2"/>
                  </a:solidFill>
                  <a:latin typeface="Arial" pitchFamily="34" charset="0"/>
                  <a:cs typeface="Arial" pitchFamily="34" charset="0"/>
                </a:rPr>
                <a:t>Cuidado de familiares.</a:t>
              </a:r>
            </a:p>
            <a:p>
              <a:pPr marL="114300" lvl="1" indent="-114300" defTabSz="666750">
                <a:lnSpc>
                  <a:spcPct val="90000"/>
                </a:lnSpc>
                <a:spcBef>
                  <a:spcPct val="0"/>
                </a:spcBef>
                <a:spcAft>
                  <a:spcPct val="15000"/>
                </a:spcAft>
                <a:buChar char="••"/>
              </a:pPr>
              <a:r>
                <a:rPr lang="es-ES" sz="1500" dirty="0">
                  <a:solidFill>
                    <a:schemeClr val="tx2"/>
                  </a:solidFill>
                  <a:latin typeface="Arial" pitchFamily="34" charset="0"/>
                  <a:cs typeface="Arial" pitchFamily="34" charset="0"/>
                </a:rPr>
                <a:t>Otros motivos personales</a:t>
              </a:r>
              <a:r>
                <a:rPr lang="es-ES" sz="1600" dirty="0">
                  <a:solidFill>
                    <a:schemeClr val="tx2"/>
                  </a:solidFill>
                  <a:latin typeface="Arial" pitchFamily="34" charset="0"/>
                  <a:cs typeface="Arial" pitchFamily="34" charset="0"/>
                </a:rPr>
                <a:t>.</a:t>
              </a:r>
            </a:p>
            <a:p>
              <a:pPr defTabSz="711200">
                <a:lnSpc>
                  <a:spcPct val="90000"/>
                </a:lnSpc>
                <a:spcBef>
                  <a:spcPct val="0"/>
                </a:spcBef>
                <a:spcAft>
                  <a:spcPct val="35000"/>
                </a:spcAft>
              </a:pPr>
              <a:endParaRPr lang="es-ES" sz="1600" dirty="0"/>
            </a:p>
            <a:p>
              <a:pPr lvl="0" algn="l" defTabSz="711200">
                <a:lnSpc>
                  <a:spcPct val="90000"/>
                </a:lnSpc>
                <a:spcBef>
                  <a:spcPct val="0"/>
                </a:spcBef>
                <a:spcAft>
                  <a:spcPct val="35000"/>
                </a:spcAft>
              </a:pPr>
              <a:endParaRPr lang="es-ES" sz="1600" kern="1200" dirty="0"/>
            </a:p>
          </p:txBody>
        </p:sp>
      </p:grpSp>
      <p:sp>
        <p:nvSpPr>
          <p:cNvPr id="27" name="9 Rectángulo"/>
          <p:cNvSpPr/>
          <p:nvPr/>
        </p:nvSpPr>
        <p:spPr>
          <a:xfrm>
            <a:off x="1195919" y="1205769"/>
            <a:ext cx="4286280" cy="477310"/>
          </a:xfrm>
          <a:prstGeom prst="rect">
            <a:avLst/>
          </a:prstGeom>
        </p:spPr>
        <p:txBody>
          <a:bodyPr wrap="square">
            <a:spAutoFit/>
          </a:bodyPr>
          <a:lstStyle/>
          <a:p>
            <a:pPr algn="just">
              <a:lnSpc>
                <a:spcPct val="160000"/>
              </a:lnSpc>
              <a:spcBef>
                <a:spcPts val="700"/>
              </a:spcBef>
              <a:spcAft>
                <a:spcPts val="600"/>
              </a:spcAft>
            </a:pPr>
            <a:r>
              <a:rPr lang="es-ES" dirty="0">
                <a:latin typeface="Arial" pitchFamily="34" charset="0"/>
                <a:cs typeface="Arial" pitchFamily="34" charset="0"/>
              </a:rPr>
              <a:t>Las dos clases de excedencia son:</a:t>
            </a:r>
          </a:p>
        </p:txBody>
      </p:sp>
    </p:spTree>
    <p:extLst>
      <p:ext uri="{BB962C8B-B14F-4D97-AF65-F5344CB8AC3E}">
        <p14:creationId xmlns:p14="http://schemas.microsoft.com/office/powerpoint/2010/main" val="4334795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duotone>
              <a:schemeClr val="accent2">
                <a:shade val="45000"/>
                <a:satMod val="135000"/>
              </a:schemeClr>
              <a:prstClr val="white"/>
            </a:duotone>
          </a:blip>
          <a:srcRect l="29291" t="35556" r="20083" b="20060"/>
          <a:stretch/>
        </p:blipFill>
        <p:spPr bwMode="auto">
          <a:xfrm>
            <a:off x="379828" y="1361388"/>
            <a:ext cx="11507372" cy="4955006"/>
          </a:xfrm>
          <a:prstGeom prst="rect">
            <a:avLst/>
          </a:prstGeom>
          <a:noFill/>
          <a:ln w="9525">
            <a:noFill/>
            <a:miter lim="800000"/>
            <a:headEnd/>
            <a:tailEnd/>
          </a:ln>
          <a:effectLst/>
        </p:spPr>
      </p:pic>
      <p:sp>
        <p:nvSpPr>
          <p:cNvPr id="8" name="4 Rectángulo redondeado"/>
          <p:cNvSpPr/>
          <p:nvPr/>
        </p:nvSpPr>
        <p:spPr>
          <a:xfrm>
            <a:off x="1589648" y="522773"/>
            <a:ext cx="9242473"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SUSPENSIÓN DEL CONTRATO DE TRABAJO POR EXCEDENCIA </a:t>
            </a:r>
            <a:endParaRPr lang="es-ES" sz="1900"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0434559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900333"/>
            <a:ext cx="10058400" cy="3044952"/>
          </a:xfrm>
        </p:spPr>
        <p:txBody>
          <a:bodyPr>
            <a:normAutofit fontScale="90000"/>
          </a:bodyPr>
          <a:lstStyle/>
          <a:p>
            <a:r>
              <a:rPr lang="es-ES" b="1" spc="0" dirty="0">
                <a:ln w="22225">
                  <a:solidFill>
                    <a:schemeClr val="accent2"/>
                  </a:solidFill>
                  <a:prstDash val="solid"/>
                </a:ln>
                <a:solidFill>
                  <a:schemeClr val="accent2">
                    <a:lumMod val="40000"/>
                    <a:lumOff val="60000"/>
                  </a:schemeClr>
                </a:solidFill>
                <a:effectLst>
                  <a:outerShdw blurRad="50800" dist="38100" dir="18900000" algn="bl" rotWithShape="0">
                    <a:prstClr val="black">
                      <a:alpha val="40000"/>
                    </a:prstClr>
                  </a:outerShdw>
                </a:effectLst>
              </a:rPr>
              <a:t/>
            </a:r>
            <a:br>
              <a:rPr lang="es-ES" b="1" spc="0" dirty="0">
                <a:ln w="22225">
                  <a:solidFill>
                    <a:schemeClr val="accent2"/>
                  </a:solidFill>
                  <a:prstDash val="solid"/>
                </a:ln>
                <a:solidFill>
                  <a:schemeClr val="accent2">
                    <a:lumMod val="40000"/>
                    <a:lumOff val="60000"/>
                  </a:schemeClr>
                </a:solidFill>
                <a:effectLst>
                  <a:outerShdw blurRad="50800" dist="38100" dir="18900000" algn="bl" rotWithShape="0">
                    <a:prstClr val="black">
                      <a:alpha val="40000"/>
                    </a:prstClr>
                  </a:outerShdw>
                </a:effectLst>
              </a:rPr>
            </a:br>
            <a:r>
              <a:rPr lang="es-ES" b="1" spc="0" dirty="0" smtClean="0">
                <a:ln w="22225">
                  <a:solidFill>
                    <a:schemeClr val="accent2"/>
                  </a:solidFill>
                  <a:prstDash val="solid"/>
                </a:ln>
                <a:solidFill>
                  <a:schemeClr val="accent2">
                    <a:lumMod val="40000"/>
                    <a:lumOff val="60000"/>
                  </a:schemeClr>
                </a:solidFill>
                <a:effectLst>
                  <a:outerShdw blurRad="50800" dist="38100" dir="18900000" algn="bl" rotWithShape="0">
                    <a:prstClr val="black">
                      <a:alpha val="40000"/>
                    </a:prstClr>
                  </a:outerShdw>
                </a:effectLst>
              </a:rPr>
              <a:t>Extinción del Contrato de Trabajo</a:t>
            </a:r>
            <a:endParaRPr lang="es-ES" b="1" spc="0" dirty="0">
              <a:ln w="22225">
                <a:solidFill>
                  <a:schemeClr val="accent2"/>
                </a:solidFill>
                <a:prstDash val="solid"/>
              </a:ln>
              <a:solidFill>
                <a:schemeClr val="accent2">
                  <a:lumMod val="40000"/>
                  <a:lumOff val="60000"/>
                </a:schemeClr>
              </a:solidFill>
              <a:effectLst>
                <a:outerShdw blurRad="50800" dist="38100" dir="18900000" algn="bl" rotWithShape="0">
                  <a:prstClr val="black">
                    <a:alpha val="40000"/>
                  </a:prstClr>
                </a:outerShdw>
              </a:effectLst>
            </a:endParaRPr>
          </a:p>
        </p:txBody>
      </p:sp>
      <p:sp>
        <p:nvSpPr>
          <p:cNvPr id="3" name="Marcador de texto 2"/>
          <p:cNvSpPr>
            <a:spLocks noGrp="1"/>
          </p:cNvSpPr>
          <p:nvPr>
            <p:ph type="body" idx="1"/>
          </p:nvPr>
        </p:nvSpPr>
        <p:spPr>
          <a:xfrm>
            <a:off x="1097280" y="4053910"/>
            <a:ext cx="10564837" cy="2065535"/>
          </a:xfrm>
        </p:spPr>
        <p:txBody>
          <a:bodyPr>
            <a:normAutofit fontScale="70000" lnSpcReduction="20000"/>
          </a:bodyPr>
          <a:lstStyle/>
          <a:p>
            <a:pPr marL="457200" indent="-457200">
              <a:buAutoNum type="arabicPeriod"/>
            </a:pPr>
            <a:r>
              <a:rPr lang="es-ES" dirty="0" smtClean="0"/>
              <a:t>EXTINCIÓN DEL CONTRATO DE TRABAJO POR MUTUO ACUERDO</a:t>
            </a:r>
          </a:p>
          <a:p>
            <a:pPr marL="457200" indent="-457200">
              <a:buAutoNum type="arabicPeriod"/>
            </a:pPr>
            <a:r>
              <a:rPr lang="es-ES" dirty="0" smtClean="0"/>
              <a:t>extinción </a:t>
            </a:r>
            <a:r>
              <a:rPr lang="es-ES" dirty="0" smtClean="0"/>
              <a:t>del contrato de trabajo por voluntad del trabajador</a:t>
            </a:r>
            <a:endParaRPr lang="es-ES" dirty="0"/>
          </a:p>
          <a:p>
            <a:pPr marL="457200" indent="-457200">
              <a:buAutoNum type="arabicPeriod"/>
            </a:pPr>
            <a:r>
              <a:rPr lang="es-ES" dirty="0" smtClean="0"/>
              <a:t>EXTINCIÓN DEL CONTRATO DE TRABAJO POR OTRAS CAUSAS</a:t>
            </a:r>
          </a:p>
          <a:p>
            <a:pPr marL="457200" indent="-457200">
              <a:buAutoNum type="arabicPeriod"/>
            </a:pPr>
            <a:r>
              <a:rPr lang="es-ES" dirty="0" smtClean="0"/>
              <a:t>Extinción </a:t>
            </a:r>
            <a:r>
              <a:rPr lang="es-ES" dirty="0" smtClean="0"/>
              <a:t>del contrato por voluntad del empresario</a:t>
            </a:r>
            <a:r>
              <a:rPr lang="es-ES" dirty="0" smtClean="0"/>
              <a:t>:</a:t>
            </a:r>
            <a:endParaRPr lang="es-ES" dirty="0"/>
          </a:p>
          <a:p>
            <a:pPr marL="914400" lvl="1" indent="-457200">
              <a:buAutoNum type="arabicPeriod"/>
            </a:pPr>
            <a:r>
              <a:rPr lang="es-ES" dirty="0" smtClean="0"/>
              <a:t>DESPIDO COLECTIVO</a:t>
            </a:r>
          </a:p>
          <a:p>
            <a:pPr marL="914400" lvl="1" indent="-457200">
              <a:buFont typeface="Calibri" pitchFamily="34" charset="0"/>
              <a:buAutoNum type="arabicPeriod"/>
            </a:pPr>
            <a:r>
              <a:rPr lang="es-ES" dirty="0"/>
              <a:t>EXTINCIÓN POR CAUSAS OBJETIVAS </a:t>
            </a:r>
            <a:endParaRPr lang="es-ES" dirty="0" smtClean="0"/>
          </a:p>
          <a:p>
            <a:pPr marL="914400" lvl="1" indent="-457200">
              <a:buAutoNum type="arabicPeriod"/>
            </a:pPr>
            <a:r>
              <a:rPr lang="es-ES" dirty="0" smtClean="0"/>
              <a:t>EXTINCIÓN POR CAUSAS </a:t>
            </a:r>
            <a:r>
              <a:rPr lang="es-ES" dirty="0" smtClean="0"/>
              <a:t>DISCIPLINARIAS</a:t>
            </a:r>
          </a:p>
          <a:p>
            <a:pPr marL="914400" lvl="1" indent="-457200">
              <a:buAutoNum type="arabicPeriod"/>
            </a:pPr>
            <a:endParaRPr lang="es-ES" dirty="0" smtClean="0"/>
          </a:p>
          <a:p>
            <a:pPr marL="457200" indent="-457200">
              <a:buAutoNum type="arabicPeriod"/>
            </a:pPr>
            <a:endParaRPr lang="es-ES" dirty="0"/>
          </a:p>
        </p:txBody>
      </p:sp>
    </p:spTree>
    <p:extLst>
      <p:ext uri="{BB962C8B-B14F-4D97-AF65-F5344CB8AC3E}">
        <p14:creationId xmlns:p14="http://schemas.microsoft.com/office/powerpoint/2010/main" val="834407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1 Grupo"/>
          <p:cNvGrpSpPr/>
          <p:nvPr/>
        </p:nvGrpSpPr>
        <p:grpSpPr>
          <a:xfrm>
            <a:off x="429111" y="1036320"/>
            <a:ext cx="11373682" cy="5008880"/>
            <a:chOff x="429111" y="1036320"/>
            <a:chExt cx="11373682" cy="5008880"/>
          </a:xfrm>
        </p:grpSpPr>
        <p:pic>
          <p:nvPicPr>
            <p:cNvPr id="1026" name="Picture 2"/>
            <p:cNvPicPr>
              <a:picLocks noChangeAspect="1" noChangeArrowheads="1"/>
            </p:cNvPicPr>
            <p:nvPr/>
          </p:nvPicPr>
          <p:blipFill>
            <a:blip r:embed="rId2">
              <a:duotone>
                <a:schemeClr val="accent1">
                  <a:shade val="45000"/>
                  <a:satMod val="135000"/>
                </a:schemeClr>
                <a:prstClr val="white"/>
              </a:duotone>
            </a:blip>
            <a:srcRect l="26500" t="26074" r="29500" b="63852"/>
            <a:stretch>
              <a:fillRect/>
            </a:stretch>
          </p:blipFill>
          <p:spPr bwMode="auto">
            <a:xfrm>
              <a:off x="534572" y="1036320"/>
              <a:ext cx="11268221" cy="853440"/>
            </a:xfrm>
            <a:prstGeom prst="rect">
              <a:avLst/>
            </a:prstGeom>
            <a:noFill/>
            <a:ln w="9525">
              <a:noFill/>
              <a:miter lim="800000"/>
              <a:headEnd/>
              <a:tailEnd/>
            </a:ln>
            <a:effectLst/>
          </p:spPr>
        </p:pic>
        <p:pic>
          <p:nvPicPr>
            <p:cNvPr id="1027" name="Picture 3"/>
            <p:cNvPicPr>
              <a:picLocks noChangeAspect="1" noChangeArrowheads="1"/>
            </p:cNvPicPr>
            <p:nvPr/>
          </p:nvPicPr>
          <p:blipFill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8800"/>
                      </a14:imgEffect>
                    </a14:imgLayer>
                  </a14:imgProps>
                </a:ext>
              </a:extLst>
            </a:blip>
            <a:srcRect l="26500" t="41037" r="10917" b="13179"/>
            <a:stretch/>
          </p:blipFill>
          <p:spPr bwMode="auto">
            <a:xfrm>
              <a:off x="429111" y="2014536"/>
              <a:ext cx="9428480" cy="4030664"/>
            </a:xfrm>
            <a:prstGeom prst="rect">
              <a:avLst/>
            </a:prstGeom>
            <a:noFill/>
            <a:ln w="9525">
              <a:noFill/>
              <a:miter lim="800000"/>
              <a:headEnd/>
              <a:tailEnd/>
            </a:ln>
            <a:effectLst/>
          </p:spPr>
        </p:pic>
      </p:grpSp>
      <p:pic>
        <p:nvPicPr>
          <p:cNvPr id="1028" name="Picture 4"/>
          <p:cNvPicPr>
            <a:picLocks noChangeAspect="1" noChangeArrowheads="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Lst>
          </a:blip>
          <a:srcRect l="71083" t="27556" r="10917" b="9481"/>
          <a:stretch>
            <a:fillRect/>
          </a:stretch>
        </p:blipFill>
        <p:spPr bwMode="auto">
          <a:xfrm>
            <a:off x="9763760" y="2014536"/>
            <a:ext cx="2194560" cy="4030664"/>
          </a:xfrm>
          <a:prstGeom prst="rect">
            <a:avLst/>
          </a:prstGeom>
          <a:noFill/>
          <a:ln w="9525">
            <a:noFill/>
            <a:miter lim="800000"/>
            <a:headEnd/>
            <a:tailEnd/>
          </a:ln>
          <a:effectLst/>
        </p:spPr>
      </p:pic>
      <p:sp>
        <p:nvSpPr>
          <p:cNvPr id="14" name="4 Rectángulo redondeado"/>
          <p:cNvSpPr/>
          <p:nvPr/>
        </p:nvSpPr>
        <p:spPr>
          <a:xfrm>
            <a:off x="1561513" y="415853"/>
            <a:ext cx="9622302"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EXTINCIÓN DEL CONTRATO DE TRABAJO</a:t>
            </a:r>
            <a:endParaRPr lang="es-ES" sz="1900"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9465256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167000"/>
                    </a14:imgEffect>
                  </a14:imgLayer>
                </a14:imgProps>
              </a:ext>
            </a:extLst>
          </a:blip>
          <a:srcRect l="23417" t="21185" r="14083" b="25276"/>
          <a:stretch/>
        </p:blipFill>
        <p:spPr bwMode="auto">
          <a:xfrm>
            <a:off x="295423" y="1187157"/>
            <a:ext cx="11437032" cy="4749409"/>
          </a:xfrm>
          <a:prstGeom prst="rect">
            <a:avLst/>
          </a:prstGeom>
          <a:noFill/>
          <a:ln w="9525">
            <a:noFill/>
            <a:miter lim="800000"/>
            <a:headEnd/>
            <a:tailEnd/>
          </a:ln>
          <a:effectLst/>
        </p:spPr>
      </p:pic>
      <p:sp>
        <p:nvSpPr>
          <p:cNvPr id="8" name="4 Rectángulo redondeado"/>
          <p:cNvSpPr/>
          <p:nvPr/>
        </p:nvSpPr>
        <p:spPr>
          <a:xfrm>
            <a:off x="1494114" y="283623"/>
            <a:ext cx="9622302"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1. EXTINCIÓN </a:t>
            </a:r>
            <a:r>
              <a:rPr lang="es-ES" sz="1900" b="1" dirty="0" smtClean="0">
                <a:solidFill>
                  <a:schemeClr val="tx1"/>
                </a:solidFill>
                <a:latin typeface="Arial" pitchFamily="34" charset="0"/>
                <a:cs typeface="Arial" pitchFamily="34" charset="0"/>
              </a:rPr>
              <a:t>DEL CONTRATO DE TRABAJO POR MUTUO </a:t>
            </a:r>
            <a:r>
              <a:rPr lang="es-ES" sz="1900" b="1" dirty="0" smtClean="0">
                <a:solidFill>
                  <a:schemeClr val="tx1"/>
                </a:solidFill>
                <a:latin typeface="Arial" pitchFamily="34" charset="0"/>
                <a:cs typeface="Arial" pitchFamily="34" charset="0"/>
              </a:rPr>
              <a:t>ACUERDO</a:t>
            </a:r>
            <a:endParaRPr lang="es-ES" sz="1900"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8459086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Lst>
          </a:blip>
          <a:srcRect l="32614" t="43556" r="17667" b="15561"/>
          <a:stretch/>
        </p:blipFill>
        <p:spPr bwMode="auto">
          <a:xfrm>
            <a:off x="633046" y="1715477"/>
            <a:ext cx="11240086" cy="4409206"/>
          </a:xfrm>
          <a:prstGeom prst="rect">
            <a:avLst/>
          </a:prstGeom>
          <a:noFill/>
          <a:ln w="9525">
            <a:noFill/>
            <a:miter lim="800000"/>
            <a:headEnd/>
            <a:tailEnd/>
          </a:ln>
          <a:effectLst/>
        </p:spPr>
      </p:pic>
      <p:sp>
        <p:nvSpPr>
          <p:cNvPr id="8" name="4 Rectángulo redondeado"/>
          <p:cNvSpPr/>
          <p:nvPr/>
        </p:nvSpPr>
        <p:spPr>
          <a:xfrm>
            <a:off x="722489" y="1057346"/>
            <a:ext cx="11029244"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2. EXTINCIÓN </a:t>
            </a:r>
            <a:r>
              <a:rPr lang="es-ES" sz="1900" b="1" dirty="0" smtClean="0">
                <a:solidFill>
                  <a:schemeClr val="tx1"/>
                </a:solidFill>
                <a:latin typeface="Arial" pitchFamily="34" charset="0"/>
                <a:cs typeface="Arial" pitchFamily="34" charset="0"/>
              </a:rPr>
              <a:t>DEL CONTRATO DE TRABAJO POR VOLUNTAD DEL TRABAJADOR </a:t>
            </a:r>
            <a:endParaRPr lang="es-ES" sz="1900"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8331670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4 Rectángulo redondeado"/>
          <p:cNvSpPr/>
          <p:nvPr/>
        </p:nvSpPr>
        <p:spPr>
          <a:xfrm>
            <a:off x="722489" y="311758"/>
            <a:ext cx="11029244"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a:solidFill>
                  <a:schemeClr val="tx1"/>
                </a:solidFill>
                <a:latin typeface="Arial" pitchFamily="34" charset="0"/>
                <a:cs typeface="Arial" pitchFamily="34" charset="0"/>
              </a:rPr>
              <a:t>3</a:t>
            </a:r>
            <a:r>
              <a:rPr lang="es-ES" sz="1900" b="1" dirty="0" smtClean="0">
                <a:solidFill>
                  <a:schemeClr val="tx1"/>
                </a:solidFill>
                <a:latin typeface="Arial" pitchFamily="34" charset="0"/>
                <a:cs typeface="Arial" pitchFamily="34" charset="0"/>
              </a:rPr>
              <a:t>. EXTINCIÓN </a:t>
            </a:r>
            <a:r>
              <a:rPr lang="es-ES" sz="1900" b="1" dirty="0" smtClean="0">
                <a:solidFill>
                  <a:schemeClr val="tx1"/>
                </a:solidFill>
                <a:latin typeface="Arial" pitchFamily="34" charset="0"/>
                <a:cs typeface="Arial" pitchFamily="34" charset="0"/>
              </a:rPr>
              <a:t>DEL CONTRATO DE TRABAJO </a:t>
            </a:r>
            <a:r>
              <a:rPr lang="es-ES" sz="1900" b="1" dirty="0" smtClean="0">
                <a:solidFill>
                  <a:schemeClr val="tx1"/>
                </a:solidFill>
                <a:latin typeface="Arial" pitchFamily="34" charset="0"/>
                <a:cs typeface="Arial" pitchFamily="34" charset="0"/>
              </a:rPr>
              <a:t>POR OTRAS CAUSAS</a:t>
            </a:r>
            <a:endParaRPr lang="es-ES" sz="1900" b="1" dirty="0">
              <a:solidFill>
                <a:schemeClr val="tx1"/>
              </a:solidFill>
              <a:latin typeface="Arial" pitchFamily="34" charset="0"/>
              <a:cs typeface="Arial" pitchFamily="34" charset="0"/>
            </a:endParaRPr>
          </a:p>
        </p:txBody>
      </p:sp>
      <p:graphicFrame>
        <p:nvGraphicFramePr>
          <p:cNvPr id="2" name="Tabla 1"/>
          <p:cNvGraphicFramePr>
            <a:graphicFrameLocks noGrp="1"/>
          </p:cNvGraphicFramePr>
          <p:nvPr>
            <p:extLst>
              <p:ext uri="{D42A27DB-BD31-4B8C-83A1-F6EECF244321}">
                <p14:modId xmlns:p14="http://schemas.microsoft.com/office/powerpoint/2010/main" val="2766490704"/>
              </p:ext>
            </p:extLst>
          </p:nvPr>
        </p:nvGraphicFramePr>
        <p:xfrm>
          <a:off x="722489" y="970670"/>
          <a:ext cx="11029244" cy="5212080"/>
        </p:xfrm>
        <a:graphic>
          <a:graphicData uri="http://schemas.openxmlformats.org/drawingml/2006/table">
            <a:tbl>
              <a:tblPr firstRow="1" bandRow="1">
                <a:tableStyleId>{5C22544A-7EE6-4342-B048-85BDC9FD1C3A}</a:tableStyleId>
              </a:tblPr>
              <a:tblGrid>
                <a:gridCol w="4552896">
                  <a:extLst>
                    <a:ext uri="{9D8B030D-6E8A-4147-A177-3AD203B41FA5}">
                      <a16:colId xmlns:a16="http://schemas.microsoft.com/office/drawing/2014/main" val="238289810"/>
                    </a:ext>
                  </a:extLst>
                </a:gridCol>
                <a:gridCol w="6476348">
                  <a:extLst>
                    <a:ext uri="{9D8B030D-6E8A-4147-A177-3AD203B41FA5}">
                      <a16:colId xmlns:a16="http://schemas.microsoft.com/office/drawing/2014/main" val="731022168"/>
                    </a:ext>
                  </a:extLst>
                </a:gridCol>
              </a:tblGrid>
              <a:tr h="321298">
                <a:tc>
                  <a:txBody>
                    <a:bodyPr/>
                    <a:lstStyle/>
                    <a:p>
                      <a:pPr algn="ctr"/>
                      <a:r>
                        <a:rPr lang="es-ES" b="1" dirty="0" smtClean="0">
                          <a:solidFill>
                            <a:schemeClr val="tx1"/>
                          </a:solidFill>
                        </a:rPr>
                        <a:t>OTRAS</a:t>
                      </a:r>
                      <a:r>
                        <a:rPr lang="es-ES" b="1" baseline="0" dirty="0" smtClean="0">
                          <a:solidFill>
                            <a:schemeClr val="tx1"/>
                          </a:solidFill>
                        </a:rPr>
                        <a:t> CAUSAS DE EXTINCIÓN</a:t>
                      </a:r>
                      <a:endParaRPr lang="es-ES" b="1" dirty="0">
                        <a:solidFill>
                          <a:schemeClr val="tx1"/>
                        </a:solidFill>
                      </a:endParaRPr>
                    </a:p>
                  </a:txBody>
                  <a:tcPr/>
                </a:tc>
                <a:tc>
                  <a:txBody>
                    <a:bodyPr/>
                    <a:lstStyle/>
                    <a:p>
                      <a:pPr algn="ctr"/>
                      <a:r>
                        <a:rPr lang="es-ES" dirty="0" smtClean="0">
                          <a:solidFill>
                            <a:schemeClr val="tx1"/>
                          </a:solidFill>
                        </a:rPr>
                        <a:t>EFECTOS</a:t>
                      </a:r>
                      <a:endParaRPr lang="es-ES" dirty="0">
                        <a:solidFill>
                          <a:schemeClr val="tx1"/>
                        </a:solidFill>
                      </a:endParaRPr>
                    </a:p>
                  </a:txBody>
                  <a:tcPr/>
                </a:tc>
                <a:extLst>
                  <a:ext uri="{0D108BD9-81ED-4DB2-BD59-A6C34878D82A}">
                    <a16:rowId xmlns:a16="http://schemas.microsoft.com/office/drawing/2014/main" val="3588656000"/>
                  </a:ext>
                </a:extLst>
              </a:tr>
              <a:tr h="370840">
                <a:tc>
                  <a:txBody>
                    <a:bodyPr/>
                    <a:lstStyle/>
                    <a:p>
                      <a:r>
                        <a:rPr lang="es-ES" dirty="0" smtClean="0"/>
                        <a:t>MUERTE, INCAPACIDAD PERMANENTE O JUBILACIÓN DEL TRABAJADOR</a:t>
                      </a:r>
                      <a:endParaRPr lang="es-ES" dirty="0"/>
                    </a:p>
                  </a:txBody>
                  <a:tcPr/>
                </a:tc>
                <a:tc>
                  <a:txBody>
                    <a:bodyPr/>
                    <a:lstStyle/>
                    <a:p>
                      <a:pPr algn="just"/>
                      <a:r>
                        <a:rPr lang="es-ES" dirty="0" smtClean="0"/>
                        <a:t>La relación laboral finaliza cuando el trabajador fallece, o es declarado</a:t>
                      </a:r>
                      <a:r>
                        <a:rPr lang="es-ES" baseline="0" dirty="0" smtClean="0"/>
                        <a:t> en situación de incapacidad permanente o accede a la jubilación.</a:t>
                      </a:r>
                      <a:endParaRPr lang="es-ES" dirty="0"/>
                    </a:p>
                  </a:txBody>
                  <a:tcPr/>
                </a:tc>
                <a:extLst>
                  <a:ext uri="{0D108BD9-81ED-4DB2-BD59-A6C34878D82A}">
                    <a16:rowId xmlns:a16="http://schemas.microsoft.com/office/drawing/2014/main" val="912970408"/>
                  </a:ext>
                </a:extLst>
              </a:tr>
              <a:tr h="370840">
                <a:tc>
                  <a:txBody>
                    <a:bodyPr/>
                    <a:lstStyle/>
                    <a:p>
                      <a:r>
                        <a:rPr lang="es-ES" dirty="0" smtClean="0"/>
                        <a:t>MUERTE</a:t>
                      </a:r>
                      <a:r>
                        <a:rPr lang="es-ES" baseline="0" dirty="0" smtClean="0"/>
                        <a:t>, INCAPACIDAD O JUBILACIÓN DEL EMPRESARIO</a:t>
                      </a:r>
                      <a:endParaRPr lang="es-ES" dirty="0"/>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s-ES" dirty="0" smtClean="0"/>
                        <a:t>La relación laboral finaliza cuando el empresario</a:t>
                      </a:r>
                      <a:r>
                        <a:rPr lang="es-ES" baseline="0" dirty="0" smtClean="0"/>
                        <a:t> individual</a:t>
                      </a:r>
                      <a:r>
                        <a:rPr lang="es-ES" dirty="0" smtClean="0"/>
                        <a:t> fallece, o es declarado</a:t>
                      </a:r>
                      <a:r>
                        <a:rPr lang="es-ES" baseline="0" dirty="0" smtClean="0"/>
                        <a:t> en situación de incapacidad permanente o accede a la jubilación.</a:t>
                      </a:r>
                      <a:endParaRPr lang="es-ES" dirty="0" smtClean="0"/>
                    </a:p>
                    <a:p>
                      <a:pPr algn="just"/>
                      <a:r>
                        <a:rPr lang="es-ES" dirty="0" smtClean="0"/>
                        <a:t>Derecho del trabajador a indemnización de 1 mes de salario</a:t>
                      </a:r>
                      <a:endParaRPr lang="es-ES" dirty="0"/>
                    </a:p>
                  </a:txBody>
                  <a:tcPr/>
                </a:tc>
                <a:extLst>
                  <a:ext uri="{0D108BD9-81ED-4DB2-BD59-A6C34878D82A}">
                    <a16:rowId xmlns:a16="http://schemas.microsoft.com/office/drawing/2014/main" val="3639125390"/>
                  </a:ext>
                </a:extLst>
              </a:tr>
              <a:tr h="370840">
                <a:tc>
                  <a:txBody>
                    <a:bodyPr/>
                    <a:lstStyle/>
                    <a:p>
                      <a:r>
                        <a:rPr lang="es-ES" dirty="0" smtClean="0"/>
                        <a:t>EXTINCIÓN DE LA PERSONALIDAD JURÍDICA DE LA EMPRESA (por</a:t>
                      </a:r>
                      <a:r>
                        <a:rPr lang="es-ES" baseline="0" dirty="0" smtClean="0"/>
                        <a:t> disolución o desaparición de la empresa)</a:t>
                      </a:r>
                      <a:endParaRPr lang="es-ES" dirty="0"/>
                    </a:p>
                  </a:txBody>
                  <a:tcPr/>
                </a:tc>
                <a:tc>
                  <a:txBody>
                    <a:bodyPr/>
                    <a:lstStyle/>
                    <a:p>
                      <a:pPr algn="just"/>
                      <a:r>
                        <a:rPr lang="es-ES" dirty="0" smtClean="0"/>
                        <a:t>La</a:t>
                      </a:r>
                      <a:r>
                        <a:rPr lang="es-ES" baseline="0" dirty="0" smtClean="0"/>
                        <a:t> extinción de los contratos de trabajo deberá realizarse siguiendo el procedimiento regulado para los despidos colectivos.</a:t>
                      </a:r>
                    </a:p>
                    <a:p>
                      <a:pPr algn="just"/>
                      <a:r>
                        <a:rPr lang="es-ES" baseline="0" dirty="0" smtClean="0"/>
                        <a:t>Derecho del trabajador a indemnización de 20 días por año trabajado, con un máximo de 12 mensualidades.</a:t>
                      </a:r>
                    </a:p>
                  </a:txBody>
                  <a:tcPr/>
                </a:tc>
                <a:extLst>
                  <a:ext uri="{0D108BD9-81ED-4DB2-BD59-A6C34878D82A}">
                    <a16:rowId xmlns:a16="http://schemas.microsoft.com/office/drawing/2014/main" val="1103582036"/>
                  </a:ext>
                </a:extLst>
              </a:tr>
              <a:tr h="370840">
                <a:tc>
                  <a:txBody>
                    <a:bodyPr/>
                    <a:lstStyle/>
                    <a:p>
                      <a:r>
                        <a:rPr lang="es-ES" dirty="0" smtClean="0"/>
                        <a:t>TRABAJADORA</a:t>
                      </a:r>
                      <a:r>
                        <a:rPr lang="es-ES" baseline="0" dirty="0" smtClean="0"/>
                        <a:t> VÍCTIMA DE VIOLENCIA DE GÉNERO</a:t>
                      </a:r>
                      <a:endParaRPr lang="es-ES" dirty="0"/>
                    </a:p>
                  </a:txBody>
                  <a:tcPr/>
                </a:tc>
                <a:tc>
                  <a:txBody>
                    <a:bodyPr/>
                    <a:lstStyle/>
                    <a:p>
                      <a:pPr algn="just"/>
                      <a:r>
                        <a:rPr lang="es-ES" dirty="0" smtClean="0"/>
                        <a:t>Extinción motivada por la situación física</a:t>
                      </a:r>
                      <a:r>
                        <a:rPr lang="es-ES" baseline="0" dirty="0" smtClean="0"/>
                        <a:t> o psicológica de la víctima, cuya condición debe estar acreditada oficialmente.</a:t>
                      </a:r>
                      <a:endParaRPr lang="es-ES" dirty="0"/>
                    </a:p>
                  </a:txBody>
                  <a:tcPr/>
                </a:tc>
                <a:extLst>
                  <a:ext uri="{0D108BD9-81ED-4DB2-BD59-A6C34878D82A}">
                    <a16:rowId xmlns:a16="http://schemas.microsoft.com/office/drawing/2014/main" val="587054017"/>
                  </a:ext>
                </a:extLst>
              </a:tr>
              <a:tr h="370840">
                <a:tc>
                  <a:txBody>
                    <a:bodyPr/>
                    <a:lstStyle/>
                    <a:p>
                      <a:r>
                        <a:rPr lang="es-ES" dirty="0" smtClean="0"/>
                        <a:t>FUERZA</a:t>
                      </a:r>
                      <a:r>
                        <a:rPr lang="es-ES" baseline="0" dirty="0" smtClean="0"/>
                        <a:t> MAYOR</a:t>
                      </a:r>
                      <a:endParaRPr lang="es-ES" dirty="0"/>
                    </a:p>
                  </a:txBody>
                  <a:tcPr/>
                </a:tc>
                <a:tc>
                  <a:txBody>
                    <a:bodyPr/>
                    <a:lstStyle/>
                    <a:p>
                      <a:pPr algn="just"/>
                      <a:r>
                        <a:rPr lang="es-ES" dirty="0" smtClean="0"/>
                        <a:t>Por hechos</a:t>
                      </a:r>
                      <a:r>
                        <a:rPr lang="es-ES" baseline="0" dirty="0" smtClean="0"/>
                        <a:t> extraordinarios, imprevisibles e inevitables que imposibilitan definitivamente el desarrollo del trabajo.</a:t>
                      </a:r>
                    </a:p>
                    <a:p>
                      <a:pPr algn="just"/>
                      <a:r>
                        <a:rPr lang="es-ES" baseline="0" dirty="0" smtClean="0"/>
                        <a:t>Debe ser comprobada y autorizada por la Autoridad Laboral.</a:t>
                      </a:r>
                      <a:endParaRPr lang="es-ES" dirty="0"/>
                    </a:p>
                  </a:txBody>
                  <a:tcPr/>
                </a:tc>
                <a:extLst>
                  <a:ext uri="{0D108BD9-81ED-4DB2-BD59-A6C34878D82A}">
                    <a16:rowId xmlns:a16="http://schemas.microsoft.com/office/drawing/2014/main" val="1000170926"/>
                  </a:ext>
                </a:extLst>
              </a:tr>
            </a:tbl>
          </a:graphicData>
        </a:graphic>
      </p:graphicFrame>
    </p:spTree>
    <p:extLst>
      <p:ext uri="{BB962C8B-B14F-4D97-AF65-F5344CB8AC3E}">
        <p14:creationId xmlns:p14="http://schemas.microsoft.com/office/powerpoint/2010/main" val="9058564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4 Rectángulo redondeado"/>
          <p:cNvSpPr/>
          <p:nvPr/>
        </p:nvSpPr>
        <p:spPr>
          <a:xfrm>
            <a:off x="1561513" y="1057346"/>
            <a:ext cx="9622302"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a:solidFill>
                  <a:schemeClr val="tx1"/>
                </a:solidFill>
                <a:latin typeface="Arial" pitchFamily="34" charset="0"/>
                <a:cs typeface="Arial" pitchFamily="34" charset="0"/>
              </a:rPr>
              <a:t>4</a:t>
            </a:r>
            <a:r>
              <a:rPr lang="es-ES" sz="1900" b="1" dirty="0" smtClean="0">
                <a:solidFill>
                  <a:schemeClr val="tx1"/>
                </a:solidFill>
                <a:latin typeface="Arial" pitchFamily="34" charset="0"/>
                <a:cs typeface="Arial" pitchFamily="34" charset="0"/>
              </a:rPr>
              <a:t>. EXTINCIÓN </a:t>
            </a:r>
            <a:r>
              <a:rPr lang="es-ES" sz="1900" b="1" dirty="0" smtClean="0">
                <a:solidFill>
                  <a:schemeClr val="tx1"/>
                </a:solidFill>
                <a:latin typeface="Arial" pitchFamily="34" charset="0"/>
                <a:cs typeface="Arial" pitchFamily="34" charset="0"/>
              </a:rPr>
              <a:t>DEL CONTRATO DE TRABAJO POR VOLUNTAD </a:t>
            </a:r>
            <a:r>
              <a:rPr lang="es-ES" sz="1900" b="1" dirty="0" smtClean="0">
                <a:solidFill>
                  <a:schemeClr val="tx1"/>
                </a:solidFill>
                <a:latin typeface="Arial" pitchFamily="34" charset="0"/>
                <a:cs typeface="Arial" pitchFamily="34" charset="0"/>
              </a:rPr>
              <a:t>DEL EMPRESARIO </a:t>
            </a:r>
            <a:endParaRPr lang="es-ES" sz="1900" b="1" dirty="0">
              <a:solidFill>
                <a:schemeClr val="tx1"/>
              </a:solidFill>
              <a:latin typeface="Arial" pitchFamily="34" charset="0"/>
              <a:cs typeface="Arial" pitchFamily="34" charset="0"/>
            </a:endParaRPr>
          </a:p>
        </p:txBody>
      </p:sp>
      <p:sp>
        <p:nvSpPr>
          <p:cNvPr id="2" name="CuadroTexto 1"/>
          <p:cNvSpPr txBox="1"/>
          <p:nvPr/>
        </p:nvSpPr>
        <p:spPr>
          <a:xfrm>
            <a:off x="1806396" y="2417039"/>
            <a:ext cx="9505245" cy="2400657"/>
          </a:xfrm>
          <a:prstGeom prst="rect">
            <a:avLst/>
          </a:prstGeom>
          <a:noFill/>
        </p:spPr>
        <p:txBody>
          <a:bodyPr wrap="square" rtlCol="0">
            <a:spAutoFit/>
          </a:bodyPr>
          <a:lstStyle/>
          <a:p>
            <a:pPr marL="285750" indent="-285750">
              <a:buFont typeface="Wingdings" panose="05000000000000000000" pitchFamily="2" charset="2"/>
              <a:buChar char="Ø"/>
            </a:pPr>
            <a:r>
              <a:rPr lang="es-ES" sz="3000" dirty="0" smtClean="0"/>
              <a:t>Despido Colectivo</a:t>
            </a:r>
          </a:p>
          <a:p>
            <a:pPr marL="285750" indent="-285750">
              <a:buFont typeface="Wingdings" panose="05000000000000000000" pitchFamily="2" charset="2"/>
              <a:buChar char="Ø"/>
            </a:pPr>
            <a:endParaRPr lang="es-ES" sz="3000" dirty="0" smtClean="0"/>
          </a:p>
          <a:p>
            <a:pPr marL="285750" indent="-285750">
              <a:buFont typeface="Wingdings" panose="05000000000000000000" pitchFamily="2" charset="2"/>
              <a:buChar char="Ø"/>
            </a:pPr>
            <a:r>
              <a:rPr lang="es-ES" sz="3000" dirty="0" smtClean="0"/>
              <a:t>Extinción por causas objetivas</a:t>
            </a:r>
          </a:p>
          <a:p>
            <a:pPr marL="285750" indent="-285750">
              <a:buFont typeface="Wingdings" panose="05000000000000000000" pitchFamily="2" charset="2"/>
              <a:buChar char="Ø"/>
            </a:pPr>
            <a:endParaRPr lang="es-ES" sz="3000" dirty="0" smtClean="0"/>
          </a:p>
          <a:p>
            <a:pPr marL="285750" indent="-285750">
              <a:buFont typeface="Wingdings" panose="05000000000000000000" pitchFamily="2" charset="2"/>
              <a:buChar char="Ø"/>
            </a:pPr>
            <a:r>
              <a:rPr lang="es-ES" sz="3000" dirty="0" smtClean="0"/>
              <a:t>Despido Disciplinario</a:t>
            </a:r>
            <a:endParaRPr lang="es-ES" sz="3000" dirty="0"/>
          </a:p>
        </p:txBody>
      </p:sp>
    </p:spTree>
    <p:extLst>
      <p:ext uri="{BB962C8B-B14F-4D97-AF65-F5344CB8AC3E}">
        <p14:creationId xmlns:p14="http://schemas.microsoft.com/office/powerpoint/2010/main" val="38661914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duotone>
              <a:schemeClr val="accent2">
                <a:shade val="45000"/>
                <a:satMod val="135000"/>
              </a:schemeClr>
              <a:prstClr val="white"/>
            </a:duotone>
          </a:blip>
          <a:srcRect l="23250" t="25185" r="59083" b="45488"/>
          <a:stretch/>
        </p:blipFill>
        <p:spPr bwMode="auto">
          <a:xfrm>
            <a:off x="7450451" y="3830580"/>
            <a:ext cx="3733364" cy="2359378"/>
          </a:xfrm>
          <a:prstGeom prst="rect">
            <a:avLst/>
          </a:prstGeom>
          <a:noFill/>
          <a:ln w="9525">
            <a:noFill/>
            <a:miter lim="800000"/>
            <a:headEnd/>
            <a:tailEnd/>
          </a:ln>
          <a:effectLst/>
        </p:spPr>
      </p:pic>
      <p:sp>
        <p:nvSpPr>
          <p:cNvPr id="14" name="4 Rectángulo redondeado"/>
          <p:cNvSpPr/>
          <p:nvPr/>
        </p:nvSpPr>
        <p:spPr>
          <a:xfrm>
            <a:off x="1561513" y="1057346"/>
            <a:ext cx="9622302"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a:solidFill>
                  <a:schemeClr val="tx1"/>
                </a:solidFill>
                <a:latin typeface="Arial" pitchFamily="34" charset="0"/>
                <a:cs typeface="Arial" pitchFamily="34" charset="0"/>
              </a:rPr>
              <a:t>4</a:t>
            </a:r>
            <a:r>
              <a:rPr lang="es-ES" sz="1900" b="1" dirty="0" smtClean="0">
                <a:solidFill>
                  <a:schemeClr val="tx1"/>
                </a:solidFill>
                <a:latin typeface="Arial" pitchFamily="34" charset="0"/>
                <a:cs typeface="Arial" pitchFamily="34" charset="0"/>
              </a:rPr>
              <a:t>.1 DESPIDO COLECTIVO</a:t>
            </a:r>
            <a:endParaRPr lang="es-ES" sz="1900" b="1" dirty="0">
              <a:solidFill>
                <a:schemeClr val="tx1"/>
              </a:solidFill>
              <a:latin typeface="Arial" pitchFamily="34" charset="0"/>
              <a:cs typeface="Arial" pitchFamily="34" charset="0"/>
            </a:endParaRPr>
          </a:p>
        </p:txBody>
      </p:sp>
      <p:sp>
        <p:nvSpPr>
          <p:cNvPr id="7" name="CuadroTexto 6"/>
          <p:cNvSpPr txBox="1"/>
          <p:nvPr/>
        </p:nvSpPr>
        <p:spPr>
          <a:xfrm>
            <a:off x="1433862" y="1996306"/>
            <a:ext cx="5791027" cy="3477875"/>
          </a:xfrm>
          <a:prstGeom prst="rect">
            <a:avLst/>
          </a:prstGeom>
          <a:noFill/>
        </p:spPr>
        <p:txBody>
          <a:bodyPr wrap="square" rtlCol="0">
            <a:spAutoFit/>
          </a:bodyPr>
          <a:lstStyle/>
          <a:p>
            <a:pPr algn="just"/>
            <a:r>
              <a:rPr lang="es-ES" sz="2000" dirty="0" smtClean="0"/>
              <a:t>Extinción de contratos de trabajo </a:t>
            </a:r>
            <a:r>
              <a:rPr lang="es-ES" sz="2000" b="1" dirty="0" smtClean="0"/>
              <a:t>fundada en causas económicas, productivas, técnicas u organizativas</a:t>
            </a:r>
            <a:r>
              <a:rPr lang="es-ES" sz="2000" dirty="0" smtClean="0"/>
              <a:t>, que afecte:</a:t>
            </a:r>
          </a:p>
          <a:p>
            <a:pPr algn="just"/>
            <a:endParaRPr lang="es-ES" sz="2000" dirty="0" smtClean="0"/>
          </a:p>
          <a:p>
            <a:pPr marL="342900" indent="-342900" algn="just">
              <a:buFontTx/>
              <a:buChar char="-"/>
            </a:pPr>
            <a:r>
              <a:rPr lang="es-ES" sz="2000" dirty="0" smtClean="0"/>
              <a:t>A la totalidad de la plantilla, siempre que exceda de 5 trabajadores.</a:t>
            </a:r>
          </a:p>
          <a:p>
            <a:pPr marL="342900" indent="-342900" algn="just">
              <a:buFontTx/>
              <a:buChar char="-"/>
            </a:pPr>
            <a:r>
              <a:rPr lang="es-ES" sz="2000" dirty="0" smtClean="0"/>
              <a:t>A un grupo de trabajadores que representen como mínimo al número de trabajadores indicados en el cuadro.</a:t>
            </a:r>
          </a:p>
          <a:p>
            <a:pPr marL="342900" indent="-342900" algn="just">
              <a:buFontTx/>
              <a:buChar char="-"/>
            </a:pPr>
            <a:r>
              <a:rPr lang="es-ES" sz="2000" dirty="0" smtClean="0"/>
              <a:t>En un periodo de 90 días consecutivos, al menos al número de trabajadores indicado.</a:t>
            </a:r>
            <a:endParaRPr lang="es-ES" sz="2000" dirty="0"/>
          </a:p>
        </p:txBody>
      </p:sp>
    </p:spTree>
    <p:extLst>
      <p:ext uri="{BB962C8B-B14F-4D97-AF65-F5344CB8AC3E}">
        <p14:creationId xmlns:p14="http://schemas.microsoft.com/office/powerpoint/2010/main" val="5122377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p:cNvPicPr>
            <a:picLocks noChangeAspect="1" noChangeArrowheads="1"/>
          </p:cNvPicPr>
          <p:nvPr/>
        </p:nvPicPr>
        <p:blipFill rotWithShape="1">
          <a:blip r:embed="rId2">
            <a:duotone>
              <a:schemeClr val="accent1">
                <a:shade val="45000"/>
                <a:satMod val="135000"/>
              </a:schemeClr>
              <a:prstClr val="white"/>
            </a:duotone>
          </a:blip>
          <a:srcRect l="23083" t="30963" r="13833" b="33933"/>
          <a:stretch/>
        </p:blipFill>
        <p:spPr bwMode="auto">
          <a:xfrm>
            <a:off x="1364566" y="1178804"/>
            <a:ext cx="9805181" cy="4825218"/>
          </a:xfrm>
          <a:prstGeom prst="rect">
            <a:avLst/>
          </a:prstGeom>
          <a:noFill/>
          <a:ln w="9525">
            <a:noFill/>
            <a:miter lim="800000"/>
            <a:headEnd/>
            <a:tailEnd/>
          </a:ln>
          <a:effectLst/>
        </p:spPr>
      </p:pic>
      <p:sp>
        <p:nvSpPr>
          <p:cNvPr id="2" name="CuadroTexto 1"/>
          <p:cNvSpPr txBox="1"/>
          <p:nvPr/>
        </p:nvSpPr>
        <p:spPr>
          <a:xfrm>
            <a:off x="2532186" y="590842"/>
            <a:ext cx="8426546" cy="461665"/>
          </a:xfrm>
          <a:prstGeom prst="rect">
            <a:avLst/>
          </a:prstGeom>
          <a:noFill/>
        </p:spPr>
        <p:txBody>
          <a:bodyPr wrap="square" rtlCol="0">
            <a:spAutoFit/>
          </a:bodyPr>
          <a:lstStyle/>
          <a:p>
            <a:pPr algn="ctr"/>
            <a:r>
              <a:rPr lang="es-ES" sz="2400" b="1" dirty="0" smtClean="0">
                <a:solidFill>
                  <a:schemeClr val="accent2"/>
                </a:solidFill>
              </a:rPr>
              <a:t>CAUSAS EN QUE PUEDEN FUNDARSE LOS DESPIDOS COLECTIVOS </a:t>
            </a:r>
            <a:endParaRPr lang="es-ES" sz="2400" b="1" dirty="0">
              <a:solidFill>
                <a:schemeClr val="accent2"/>
              </a:solidFill>
            </a:endParaRPr>
          </a:p>
        </p:txBody>
      </p:sp>
    </p:spTree>
    <p:extLst>
      <p:ext uri="{BB962C8B-B14F-4D97-AF65-F5344CB8AC3E}">
        <p14:creationId xmlns:p14="http://schemas.microsoft.com/office/powerpoint/2010/main" val="10759433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1956000" y="1152000"/>
            <a:ext cx="8280000"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MODIFICACIÓN DEL CONTRATO DE TRABAJO</a:t>
            </a:r>
            <a:endParaRPr lang="es-ES" sz="1900" b="1" dirty="0">
              <a:solidFill>
                <a:schemeClr val="tx1"/>
              </a:solidFill>
              <a:latin typeface="Arial" pitchFamily="34" charset="0"/>
              <a:cs typeface="Arial" pitchFamily="34" charset="0"/>
            </a:endParaRPr>
          </a:p>
        </p:txBody>
      </p:sp>
      <p:sp>
        <p:nvSpPr>
          <p:cNvPr id="4" name="3 Rectángulo"/>
          <p:cNvSpPr/>
          <p:nvPr/>
        </p:nvSpPr>
        <p:spPr>
          <a:xfrm>
            <a:off x="1956000" y="1884218"/>
            <a:ext cx="8280920" cy="2323713"/>
          </a:xfrm>
          <a:prstGeom prst="rect">
            <a:avLst/>
          </a:prstGeom>
        </p:spPr>
        <p:txBody>
          <a:bodyPr wrap="square">
            <a:spAutoFit/>
          </a:bodyPr>
          <a:lstStyle/>
          <a:p>
            <a:pPr algn="just">
              <a:lnSpc>
                <a:spcPct val="150000"/>
              </a:lnSpc>
              <a:spcBef>
                <a:spcPts val="600"/>
              </a:spcBef>
              <a:spcAft>
                <a:spcPts val="600"/>
              </a:spcAft>
            </a:pPr>
            <a:r>
              <a:rPr lang="es-ES" dirty="0">
                <a:latin typeface="Arial" pitchFamily="34" charset="0"/>
                <a:cs typeface="Arial" pitchFamily="34" charset="0"/>
              </a:rPr>
              <a:t>Los cambios </a:t>
            </a:r>
            <a:r>
              <a:rPr lang="es-ES" dirty="0" smtClean="0">
                <a:latin typeface="Arial" pitchFamily="34" charset="0"/>
                <a:cs typeface="Arial" pitchFamily="34" charset="0"/>
              </a:rPr>
              <a:t>que pueden producirse en las </a:t>
            </a:r>
            <a:r>
              <a:rPr lang="es-ES" dirty="0">
                <a:latin typeface="Arial" pitchFamily="34" charset="0"/>
                <a:cs typeface="Arial" pitchFamily="34" charset="0"/>
              </a:rPr>
              <a:t>condiciones de </a:t>
            </a:r>
            <a:r>
              <a:rPr lang="es-ES" dirty="0" smtClean="0">
                <a:latin typeface="Arial" pitchFamily="34" charset="0"/>
                <a:cs typeface="Arial" pitchFamily="34" charset="0"/>
              </a:rPr>
              <a:t>trabajo pactadas al inicio </a:t>
            </a:r>
            <a:r>
              <a:rPr lang="es-ES" dirty="0">
                <a:latin typeface="Arial" pitchFamily="34" charset="0"/>
                <a:cs typeface="Arial" pitchFamily="34" charset="0"/>
              </a:rPr>
              <a:t>durante </a:t>
            </a:r>
            <a:r>
              <a:rPr lang="es-ES" dirty="0" smtClean="0">
                <a:latin typeface="Arial" pitchFamily="34" charset="0"/>
                <a:cs typeface="Arial" pitchFamily="34" charset="0"/>
              </a:rPr>
              <a:t>la vigencia de la </a:t>
            </a:r>
            <a:r>
              <a:rPr lang="es-ES" dirty="0">
                <a:latin typeface="Arial" pitchFamily="34" charset="0"/>
                <a:cs typeface="Arial" pitchFamily="34" charset="0"/>
              </a:rPr>
              <a:t>relación laboral </a:t>
            </a:r>
            <a:r>
              <a:rPr lang="es-ES" dirty="0" smtClean="0">
                <a:latin typeface="Arial" pitchFamily="34" charset="0"/>
                <a:cs typeface="Arial" pitchFamily="34" charset="0"/>
              </a:rPr>
              <a:t>entre empresa y trabajador están </a:t>
            </a:r>
            <a:r>
              <a:rPr lang="es-ES" dirty="0">
                <a:latin typeface="Arial" pitchFamily="34" charset="0"/>
                <a:cs typeface="Arial" pitchFamily="34" charset="0"/>
              </a:rPr>
              <a:t>regulados por el Estatuto de los Trabajadores</a:t>
            </a:r>
            <a:r>
              <a:rPr lang="es-ES" dirty="0" smtClean="0">
                <a:latin typeface="Arial" pitchFamily="34" charset="0"/>
                <a:cs typeface="Arial" pitchFamily="34" charset="0"/>
              </a:rPr>
              <a:t>.</a:t>
            </a:r>
            <a:endParaRPr lang="es-ES" dirty="0">
              <a:latin typeface="Arial" pitchFamily="34" charset="0"/>
              <a:cs typeface="Arial" pitchFamily="34" charset="0"/>
            </a:endParaRPr>
          </a:p>
          <a:p>
            <a:pPr algn="just">
              <a:lnSpc>
                <a:spcPct val="150000"/>
              </a:lnSpc>
              <a:spcBef>
                <a:spcPts val="600"/>
              </a:spcBef>
              <a:spcAft>
                <a:spcPts val="600"/>
              </a:spcAft>
            </a:pPr>
            <a:r>
              <a:rPr lang="es-ES" dirty="0">
                <a:latin typeface="Arial" pitchFamily="34" charset="0"/>
                <a:cs typeface="Arial" pitchFamily="34" charset="0"/>
              </a:rPr>
              <a:t>Los supuestos en los que las empresas pueden modificar los contratos de trabajo son:</a:t>
            </a:r>
          </a:p>
        </p:txBody>
      </p:sp>
      <p:graphicFrame>
        <p:nvGraphicFramePr>
          <p:cNvPr id="6" name="5 Diagrama"/>
          <p:cNvGraphicFramePr/>
          <p:nvPr>
            <p:extLst>
              <p:ext uri="{D42A27DB-BD31-4B8C-83A1-F6EECF244321}">
                <p14:modId xmlns:p14="http://schemas.microsoft.com/office/powerpoint/2010/main" val="2019084706"/>
              </p:ext>
            </p:extLst>
          </p:nvPr>
        </p:nvGraphicFramePr>
        <p:xfrm>
          <a:off x="2342276" y="4463349"/>
          <a:ext cx="7858180" cy="1357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57340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2715066" y="372949"/>
            <a:ext cx="8054516" cy="461665"/>
          </a:xfrm>
          <a:prstGeom prst="rect">
            <a:avLst/>
          </a:prstGeom>
        </p:spPr>
        <p:txBody>
          <a:bodyPr wrap="square">
            <a:spAutoFit/>
          </a:bodyPr>
          <a:lstStyle/>
          <a:p>
            <a:pPr algn="ctr"/>
            <a:r>
              <a:rPr lang="es-ES" sz="2400" b="1" dirty="0" smtClean="0">
                <a:solidFill>
                  <a:schemeClr val="accent2"/>
                </a:solidFill>
              </a:rPr>
              <a:t>PROCEDIMIENTO PARA REALIZAR UN DESPIDO COLECTIVO</a:t>
            </a:r>
            <a:endParaRPr lang="es-ES" sz="2400" b="1" dirty="0" smtClean="0">
              <a:solidFill>
                <a:schemeClr val="accent2"/>
              </a:solidFill>
            </a:endParaRPr>
          </a:p>
        </p:txBody>
      </p:sp>
      <p:sp>
        <p:nvSpPr>
          <p:cNvPr id="12" name="11 CuadroTexto"/>
          <p:cNvSpPr txBox="1"/>
          <p:nvPr/>
        </p:nvSpPr>
        <p:spPr>
          <a:xfrm>
            <a:off x="3976261" y="4429760"/>
            <a:ext cx="6793320" cy="369332"/>
          </a:xfrm>
          <a:prstGeom prst="rect">
            <a:avLst/>
          </a:prstGeom>
          <a:solidFill>
            <a:schemeClr val="bg1"/>
          </a:solidFill>
        </p:spPr>
        <p:txBody>
          <a:bodyPr wrap="square" rtlCol="0">
            <a:spAutoFit/>
          </a:bodyPr>
          <a:lstStyle/>
          <a:p>
            <a:endParaRPr lang="es-ES" dirty="0"/>
          </a:p>
        </p:txBody>
      </p:sp>
      <p:sp>
        <p:nvSpPr>
          <p:cNvPr id="16" name="15 CuadroTexto"/>
          <p:cNvSpPr txBox="1"/>
          <p:nvPr/>
        </p:nvSpPr>
        <p:spPr>
          <a:xfrm>
            <a:off x="3976261" y="4799092"/>
            <a:ext cx="6793320" cy="369332"/>
          </a:xfrm>
          <a:prstGeom prst="rect">
            <a:avLst/>
          </a:prstGeom>
          <a:solidFill>
            <a:schemeClr val="bg1"/>
          </a:solidFill>
        </p:spPr>
        <p:txBody>
          <a:bodyPr wrap="square" rtlCol="0">
            <a:spAutoFit/>
          </a:bodyPr>
          <a:lstStyle/>
          <a:p>
            <a:endParaRPr lang="es-ES" dirty="0"/>
          </a:p>
        </p:txBody>
      </p:sp>
      <p:sp>
        <p:nvSpPr>
          <p:cNvPr id="19" name="18 CuadroTexto"/>
          <p:cNvSpPr txBox="1"/>
          <p:nvPr/>
        </p:nvSpPr>
        <p:spPr>
          <a:xfrm>
            <a:off x="3976261" y="2309892"/>
            <a:ext cx="6793320" cy="369332"/>
          </a:xfrm>
          <a:prstGeom prst="rect">
            <a:avLst/>
          </a:prstGeom>
          <a:solidFill>
            <a:schemeClr val="bg1"/>
          </a:solidFill>
        </p:spPr>
        <p:txBody>
          <a:bodyPr wrap="square" rtlCol="0">
            <a:spAutoFit/>
          </a:bodyPr>
          <a:lstStyle/>
          <a:p>
            <a:endParaRPr lang="es-ES" dirty="0"/>
          </a:p>
        </p:txBody>
      </p:sp>
      <p:sp>
        <p:nvSpPr>
          <p:cNvPr id="20" name="19 CuadroTexto"/>
          <p:cNvSpPr txBox="1"/>
          <p:nvPr/>
        </p:nvSpPr>
        <p:spPr>
          <a:xfrm>
            <a:off x="4247140" y="4614426"/>
            <a:ext cx="6422109" cy="369332"/>
          </a:xfrm>
          <a:prstGeom prst="rect">
            <a:avLst/>
          </a:prstGeom>
          <a:solidFill>
            <a:schemeClr val="bg1"/>
          </a:solidFill>
        </p:spPr>
        <p:txBody>
          <a:bodyPr wrap="square" rtlCol="0">
            <a:spAutoFit/>
          </a:bodyPr>
          <a:lstStyle/>
          <a:p>
            <a:endParaRPr lang="es-ES" dirty="0"/>
          </a:p>
        </p:txBody>
      </p:sp>
      <p:pic>
        <p:nvPicPr>
          <p:cNvPr id="1026" name="Picture 2"/>
          <p:cNvPicPr>
            <a:picLocks noChangeAspect="1" noChangeArrowheads="1"/>
          </p:cNvPicPr>
          <p:nvPr/>
        </p:nvPicPr>
        <p:blipFill rotWithShape="1">
          <a:blip r:embed="rId2">
            <a:duotone>
              <a:schemeClr val="accent2">
                <a:shade val="45000"/>
                <a:satMod val="135000"/>
              </a:schemeClr>
              <a:prstClr val="white"/>
            </a:duotone>
          </a:blip>
          <a:srcRect b="18249"/>
          <a:stretch/>
        </p:blipFill>
        <p:spPr bwMode="auto">
          <a:xfrm>
            <a:off x="285973" y="1160592"/>
            <a:ext cx="8972550" cy="4326443"/>
          </a:xfrm>
          <a:prstGeom prst="rect">
            <a:avLst/>
          </a:prstGeom>
          <a:noFill/>
          <a:ln w="9525">
            <a:noFill/>
            <a:miter lim="800000"/>
            <a:headEnd/>
            <a:tailEnd/>
          </a:ln>
          <a:effectLst/>
        </p:spPr>
      </p:pic>
      <p:sp>
        <p:nvSpPr>
          <p:cNvPr id="4" name="Rectángulo redondeado 3"/>
          <p:cNvSpPr/>
          <p:nvPr/>
        </p:nvSpPr>
        <p:spPr>
          <a:xfrm>
            <a:off x="9365382" y="2845734"/>
            <a:ext cx="2607734" cy="156761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CuadroTexto 4"/>
          <p:cNvSpPr txBox="1"/>
          <p:nvPr/>
        </p:nvSpPr>
        <p:spPr>
          <a:xfrm>
            <a:off x="9737915" y="2910821"/>
            <a:ext cx="1862667" cy="1569660"/>
          </a:xfrm>
          <a:prstGeom prst="rect">
            <a:avLst/>
          </a:prstGeom>
          <a:noFill/>
        </p:spPr>
        <p:txBody>
          <a:bodyPr wrap="square" rtlCol="0">
            <a:spAutoFit/>
          </a:bodyPr>
          <a:lstStyle/>
          <a:p>
            <a:pPr algn="just"/>
            <a:r>
              <a:rPr lang="es-ES" sz="1600" b="1" dirty="0" smtClean="0">
                <a:solidFill>
                  <a:schemeClr val="accent2"/>
                </a:solidFill>
                <a:latin typeface="Bahnschrift Light SemiCondensed" panose="020B0502040204020203" pitchFamily="34" charset="0"/>
                <a:cs typeface="Arial" panose="020B0604020202020204" pitchFamily="34" charset="0"/>
              </a:rPr>
              <a:t>Abono indemnización de 20 días por año trabajado (máximo 12 mensualidades)     o </a:t>
            </a:r>
          </a:p>
          <a:p>
            <a:pPr algn="just"/>
            <a:r>
              <a:rPr lang="es-ES" sz="1600" b="1" dirty="0" smtClean="0">
                <a:solidFill>
                  <a:schemeClr val="accent2"/>
                </a:solidFill>
                <a:latin typeface="Bahnschrift Light SemiCondensed" panose="020B0502040204020203" pitchFamily="34" charset="0"/>
                <a:cs typeface="Arial" panose="020B0604020202020204" pitchFamily="34" charset="0"/>
              </a:rPr>
              <a:t>la pactada en el acuerdo</a:t>
            </a:r>
            <a:endParaRPr lang="es-ES" sz="1600" b="1" dirty="0">
              <a:solidFill>
                <a:schemeClr val="accent2"/>
              </a:solidFill>
              <a:latin typeface="Bahnschrift Light SemiCondensed" panose="020B0502040204020203" pitchFamily="34" charset="0"/>
              <a:cs typeface="Arial" panose="020B0604020202020204" pitchFamily="34" charset="0"/>
            </a:endParaRPr>
          </a:p>
        </p:txBody>
      </p:sp>
      <p:cxnSp>
        <p:nvCxnSpPr>
          <p:cNvPr id="7" name="Conector recto 6"/>
          <p:cNvCxnSpPr>
            <a:endCxn id="4" idx="1"/>
          </p:cNvCxnSpPr>
          <p:nvPr/>
        </p:nvCxnSpPr>
        <p:spPr>
          <a:xfrm>
            <a:off x="9110133" y="3629541"/>
            <a:ext cx="255249"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7049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4 Rectángulo redondeado"/>
          <p:cNvSpPr/>
          <p:nvPr/>
        </p:nvSpPr>
        <p:spPr>
          <a:xfrm>
            <a:off x="1561513" y="1057346"/>
            <a:ext cx="9622302"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a:solidFill>
                  <a:schemeClr val="tx1"/>
                </a:solidFill>
                <a:latin typeface="Arial" pitchFamily="34" charset="0"/>
                <a:cs typeface="Arial" pitchFamily="34" charset="0"/>
              </a:rPr>
              <a:t>4</a:t>
            </a:r>
            <a:r>
              <a:rPr lang="es-ES" sz="1900" b="1" dirty="0" smtClean="0">
                <a:solidFill>
                  <a:schemeClr val="tx1"/>
                </a:solidFill>
                <a:latin typeface="Arial" pitchFamily="34" charset="0"/>
                <a:cs typeface="Arial" pitchFamily="34" charset="0"/>
              </a:rPr>
              <a:t>.2 EXTINCIÓN DEL CONTRATO POR CAUSAS OBJETIVAS</a:t>
            </a:r>
            <a:endParaRPr lang="es-ES" sz="1900" b="1" dirty="0">
              <a:solidFill>
                <a:schemeClr val="tx1"/>
              </a:solidFill>
              <a:latin typeface="Arial" pitchFamily="34" charset="0"/>
              <a:cs typeface="Arial" pitchFamily="34" charset="0"/>
            </a:endParaRPr>
          </a:p>
        </p:txBody>
      </p:sp>
      <p:sp>
        <p:nvSpPr>
          <p:cNvPr id="7" name="CuadroTexto 6"/>
          <p:cNvSpPr txBox="1"/>
          <p:nvPr/>
        </p:nvSpPr>
        <p:spPr>
          <a:xfrm>
            <a:off x="1433862" y="1764037"/>
            <a:ext cx="9749953" cy="769441"/>
          </a:xfrm>
          <a:prstGeom prst="rect">
            <a:avLst/>
          </a:prstGeom>
          <a:noFill/>
        </p:spPr>
        <p:txBody>
          <a:bodyPr wrap="square" rtlCol="0">
            <a:spAutoFit/>
          </a:bodyPr>
          <a:lstStyle/>
          <a:p>
            <a:pPr algn="just"/>
            <a:r>
              <a:rPr lang="es-ES" sz="2200" dirty="0" smtClean="0"/>
              <a:t>La extinción objetiva del contrato de trabajo se puede producir por las siguientes causas:</a:t>
            </a:r>
            <a:endParaRPr lang="es-ES" sz="2200" dirty="0"/>
          </a:p>
        </p:txBody>
      </p:sp>
      <p:sp>
        <p:nvSpPr>
          <p:cNvPr id="2" name="Rectángulo 1"/>
          <p:cNvSpPr/>
          <p:nvPr/>
        </p:nvSpPr>
        <p:spPr>
          <a:xfrm>
            <a:off x="3807656" y="2564217"/>
            <a:ext cx="8093612" cy="3477875"/>
          </a:xfrm>
          <a:prstGeom prst="rect">
            <a:avLst/>
          </a:prstGeom>
        </p:spPr>
        <p:txBody>
          <a:bodyPr wrap="square">
            <a:spAutoFit/>
          </a:bodyPr>
          <a:lstStyle/>
          <a:p>
            <a:pPr marL="285750" lvl="0" indent="-285750">
              <a:buFont typeface="Wingdings" panose="05000000000000000000" pitchFamily="2" charset="2"/>
              <a:buChar char="Ø"/>
            </a:pPr>
            <a:r>
              <a:rPr lang="es-ES" sz="2200" dirty="0"/>
              <a:t>Ineptitud del trabajador</a:t>
            </a:r>
            <a:r>
              <a:rPr lang="es-ES" sz="2200" dirty="0" smtClean="0"/>
              <a:t>.</a:t>
            </a:r>
          </a:p>
          <a:p>
            <a:pPr marL="285750" lvl="0" indent="-285750">
              <a:buFont typeface="Wingdings" panose="05000000000000000000" pitchFamily="2" charset="2"/>
              <a:buChar char="Ø"/>
            </a:pPr>
            <a:endParaRPr lang="es-ES" sz="2200" dirty="0" smtClean="0"/>
          </a:p>
          <a:p>
            <a:pPr marL="285750" lvl="0" indent="-285750">
              <a:buFont typeface="Wingdings" panose="05000000000000000000" pitchFamily="2" charset="2"/>
              <a:buChar char="Ø"/>
            </a:pPr>
            <a:r>
              <a:rPr lang="es-ES" sz="2200" dirty="0" smtClean="0"/>
              <a:t> </a:t>
            </a:r>
            <a:r>
              <a:rPr lang="es-ES" sz="2200" dirty="0"/>
              <a:t>Falta de adaptación del trabajador a </a:t>
            </a:r>
            <a:r>
              <a:rPr lang="es-ES" sz="2200" dirty="0" smtClean="0"/>
              <a:t>las modificaciones </a:t>
            </a:r>
            <a:r>
              <a:rPr lang="es-ES" sz="2200" dirty="0"/>
              <a:t>técnicas</a:t>
            </a:r>
            <a:r>
              <a:rPr lang="es-ES" sz="2200" dirty="0" smtClean="0"/>
              <a:t>.</a:t>
            </a:r>
          </a:p>
          <a:p>
            <a:pPr marL="285750" lvl="0" indent="-285750">
              <a:buFont typeface="Wingdings" panose="05000000000000000000" pitchFamily="2" charset="2"/>
              <a:buChar char="Ø"/>
            </a:pPr>
            <a:endParaRPr lang="es-ES" sz="2200" dirty="0" smtClean="0"/>
          </a:p>
          <a:p>
            <a:pPr marL="285750" lvl="0" indent="-285750">
              <a:buFont typeface="Wingdings" panose="05000000000000000000" pitchFamily="2" charset="2"/>
              <a:buChar char="Ø"/>
            </a:pPr>
            <a:r>
              <a:rPr lang="es-ES" sz="2200" dirty="0" smtClean="0"/>
              <a:t>Amortización de puestos de trabajo por causas </a:t>
            </a:r>
            <a:r>
              <a:rPr lang="es-ES" sz="2200" dirty="0"/>
              <a:t>económicas, técnicas, organizativas, de producción</a:t>
            </a:r>
            <a:r>
              <a:rPr lang="es-ES" sz="2200" dirty="0" smtClean="0"/>
              <a:t>.</a:t>
            </a:r>
          </a:p>
          <a:p>
            <a:pPr marL="285750" lvl="0" indent="-285750">
              <a:buFont typeface="Wingdings" panose="05000000000000000000" pitchFamily="2" charset="2"/>
              <a:buChar char="Ø"/>
            </a:pPr>
            <a:endParaRPr lang="es-ES" sz="2200" dirty="0" smtClean="0"/>
          </a:p>
          <a:p>
            <a:pPr marL="285750" lvl="0" indent="-285750">
              <a:buFont typeface="Wingdings" panose="05000000000000000000" pitchFamily="2" charset="2"/>
              <a:buChar char="Ø"/>
            </a:pPr>
            <a:r>
              <a:rPr lang="es-ES" sz="2200" dirty="0" smtClean="0"/>
              <a:t> </a:t>
            </a:r>
            <a:r>
              <a:rPr lang="es-ES" sz="2200" dirty="0"/>
              <a:t>Faltas de </a:t>
            </a:r>
            <a:r>
              <a:rPr lang="es-ES" sz="2200" dirty="0" smtClean="0"/>
              <a:t>asistencia al trabajo justificadas.</a:t>
            </a:r>
          </a:p>
          <a:p>
            <a:pPr marL="285750" lvl="0" indent="-285750">
              <a:buFont typeface="Wingdings" panose="05000000000000000000" pitchFamily="2" charset="2"/>
              <a:buChar char="Ø"/>
            </a:pPr>
            <a:endParaRPr lang="es-ES" sz="2200" dirty="0" smtClean="0"/>
          </a:p>
          <a:p>
            <a:pPr marL="285750" lvl="0" indent="-285750">
              <a:buFont typeface="Wingdings" panose="05000000000000000000" pitchFamily="2" charset="2"/>
              <a:buChar char="Ø"/>
            </a:pPr>
            <a:r>
              <a:rPr lang="es-ES" sz="2200" dirty="0" smtClean="0"/>
              <a:t>Insuficiencia </a:t>
            </a:r>
            <a:r>
              <a:rPr lang="es-ES" sz="2200" dirty="0"/>
              <a:t>de </a:t>
            </a:r>
            <a:r>
              <a:rPr lang="es-ES" sz="2200" dirty="0" smtClean="0"/>
              <a:t>consignación </a:t>
            </a:r>
            <a:r>
              <a:rPr lang="es-ES" sz="2200" dirty="0"/>
              <a:t>presupuestaria.</a:t>
            </a:r>
            <a:endParaRPr lang="es-ES" sz="2200" dirty="0"/>
          </a:p>
        </p:txBody>
      </p:sp>
    </p:spTree>
    <p:extLst>
      <p:ext uri="{BB962C8B-B14F-4D97-AF65-F5344CB8AC3E}">
        <p14:creationId xmlns:p14="http://schemas.microsoft.com/office/powerpoint/2010/main" val="8328348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duotone>
              <a:schemeClr val="accent1">
                <a:shade val="45000"/>
                <a:satMod val="135000"/>
              </a:schemeClr>
              <a:prstClr val="white"/>
            </a:duotone>
          </a:blip>
          <a:stretch>
            <a:fillRect/>
          </a:stretch>
        </p:blipFill>
        <p:spPr>
          <a:xfrm>
            <a:off x="477661" y="178681"/>
            <a:ext cx="11010900" cy="5392125"/>
          </a:xfrm>
          <a:prstGeom prst="rect">
            <a:avLst/>
          </a:prstGeom>
        </p:spPr>
      </p:pic>
    </p:spTree>
    <p:extLst>
      <p:ext uri="{BB962C8B-B14F-4D97-AF65-F5344CB8AC3E}">
        <p14:creationId xmlns:p14="http://schemas.microsoft.com/office/powerpoint/2010/main" val="36122559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duotone>
              <a:schemeClr val="accent1">
                <a:shade val="45000"/>
                <a:satMod val="135000"/>
              </a:schemeClr>
              <a:prstClr val="white"/>
            </a:duotone>
          </a:blip>
          <a:stretch>
            <a:fillRect/>
          </a:stretch>
        </p:blipFill>
        <p:spPr>
          <a:xfrm>
            <a:off x="649088" y="643467"/>
            <a:ext cx="10961558" cy="5260621"/>
          </a:xfrm>
          <a:prstGeom prst="rect">
            <a:avLst/>
          </a:prstGeom>
        </p:spPr>
      </p:pic>
    </p:spTree>
    <p:extLst>
      <p:ext uri="{BB962C8B-B14F-4D97-AF65-F5344CB8AC3E}">
        <p14:creationId xmlns:p14="http://schemas.microsoft.com/office/powerpoint/2010/main" val="9168998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duotone>
              <a:schemeClr val="accent2">
                <a:shade val="45000"/>
                <a:satMod val="135000"/>
              </a:schemeClr>
              <a:prstClr val="white"/>
            </a:duotone>
          </a:blip>
          <a:srcRect l="26500" t="37926" r="29250" b="29971"/>
          <a:stretch/>
        </p:blipFill>
        <p:spPr bwMode="auto">
          <a:xfrm>
            <a:off x="1434905" y="1459508"/>
            <a:ext cx="9959926" cy="4125366"/>
          </a:xfrm>
          <a:prstGeom prst="rect">
            <a:avLst/>
          </a:prstGeom>
          <a:noFill/>
          <a:ln w="9525">
            <a:noFill/>
            <a:miter lim="800000"/>
            <a:headEnd/>
            <a:tailEnd/>
          </a:ln>
          <a:effectLst/>
        </p:spPr>
      </p:pic>
      <p:sp>
        <p:nvSpPr>
          <p:cNvPr id="15" name="Rectángulo 14"/>
          <p:cNvSpPr/>
          <p:nvPr/>
        </p:nvSpPr>
        <p:spPr>
          <a:xfrm>
            <a:off x="1252025" y="372949"/>
            <a:ext cx="10339753" cy="830997"/>
          </a:xfrm>
          <a:prstGeom prst="rect">
            <a:avLst/>
          </a:prstGeom>
        </p:spPr>
        <p:txBody>
          <a:bodyPr wrap="square">
            <a:spAutoFit/>
          </a:bodyPr>
          <a:lstStyle/>
          <a:p>
            <a:pPr algn="ctr"/>
            <a:r>
              <a:rPr lang="es-ES" sz="2400" b="1" dirty="0" smtClean="0">
                <a:solidFill>
                  <a:schemeClr val="accent2"/>
                </a:solidFill>
              </a:rPr>
              <a:t>PROCEDIMIENTO PARA REALIZAR UNA EXTINCIÓN DE CONTRATO </a:t>
            </a:r>
          </a:p>
          <a:p>
            <a:pPr algn="ctr"/>
            <a:r>
              <a:rPr lang="es-ES" sz="2400" b="1" dirty="0" smtClean="0">
                <a:solidFill>
                  <a:schemeClr val="accent2"/>
                </a:solidFill>
              </a:rPr>
              <a:t> POR CAUSAS OBJETIVAS</a:t>
            </a:r>
          </a:p>
        </p:txBody>
      </p:sp>
    </p:spTree>
    <p:extLst>
      <p:ext uri="{BB962C8B-B14F-4D97-AF65-F5344CB8AC3E}">
        <p14:creationId xmlns:p14="http://schemas.microsoft.com/office/powerpoint/2010/main" val="11632787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4 Rectángulo redondeado"/>
          <p:cNvSpPr/>
          <p:nvPr/>
        </p:nvSpPr>
        <p:spPr>
          <a:xfrm>
            <a:off x="1409026" y="538057"/>
            <a:ext cx="9622302"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a:solidFill>
                  <a:schemeClr val="tx1"/>
                </a:solidFill>
                <a:latin typeface="Arial" pitchFamily="34" charset="0"/>
                <a:cs typeface="Arial" pitchFamily="34" charset="0"/>
              </a:rPr>
              <a:t>4</a:t>
            </a:r>
            <a:r>
              <a:rPr lang="es-ES" sz="1900" b="1" dirty="0" smtClean="0">
                <a:solidFill>
                  <a:schemeClr val="tx1"/>
                </a:solidFill>
                <a:latin typeface="Arial" pitchFamily="34" charset="0"/>
                <a:cs typeface="Arial" pitchFamily="34" charset="0"/>
              </a:rPr>
              <a:t>.3 DESPIDO DISCIPLINARIO</a:t>
            </a:r>
            <a:endParaRPr lang="es-ES" sz="1900" b="1" dirty="0">
              <a:solidFill>
                <a:schemeClr val="tx1"/>
              </a:solidFill>
              <a:latin typeface="Arial" pitchFamily="34" charset="0"/>
              <a:cs typeface="Arial" pitchFamily="34" charset="0"/>
            </a:endParaRPr>
          </a:p>
        </p:txBody>
      </p:sp>
      <p:sp>
        <p:nvSpPr>
          <p:cNvPr id="7" name="CuadroTexto 6"/>
          <p:cNvSpPr txBox="1"/>
          <p:nvPr/>
        </p:nvSpPr>
        <p:spPr>
          <a:xfrm>
            <a:off x="620888" y="1278615"/>
            <a:ext cx="11198577" cy="3139321"/>
          </a:xfrm>
          <a:prstGeom prst="rect">
            <a:avLst/>
          </a:prstGeom>
          <a:noFill/>
        </p:spPr>
        <p:txBody>
          <a:bodyPr wrap="square" rtlCol="0">
            <a:spAutoFit/>
          </a:bodyPr>
          <a:lstStyle/>
          <a:p>
            <a:pPr algn="just"/>
            <a:r>
              <a:rPr lang="es-ES" sz="2200" dirty="0" smtClean="0"/>
              <a:t>El despido disciplinario es la decisión empresarial de extinguir el contrato de trabajo al amparo de su potestad sancionadora y basada en razones disciplinarias, es decir en incumplimientos graves y culpables de las obligaciones del trabajador.</a:t>
            </a:r>
          </a:p>
          <a:p>
            <a:pPr algn="just"/>
            <a:endParaRPr lang="es-ES" sz="2200" dirty="0"/>
          </a:p>
          <a:p>
            <a:pPr algn="just"/>
            <a:r>
              <a:rPr lang="es-ES" sz="2200" dirty="0" smtClean="0"/>
              <a:t>El Estatuto de los Trabajadores (art. 54) enumera una serie de comportamientos del trabajador que se consideran incumplimientos contractuales, pero además cada Convenio Colectivo podrá establecer otros incumplimientos considerados infracciones muy graves que pueden sancionarse con el despido disciplinario. Para poder sancionar con el despido un incumplimiento del trabajador debe estar considerado como falta muy grave y no haber prescrito.</a:t>
            </a:r>
            <a:endParaRPr lang="es-ES" sz="2200" dirty="0"/>
          </a:p>
        </p:txBody>
      </p:sp>
      <p:pic>
        <p:nvPicPr>
          <p:cNvPr id="5" name="Picture 3"/>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Lst>
          </a:blip>
          <a:srcRect l="68083" t="37630" r="17834" b="43477"/>
          <a:stretch/>
        </p:blipFill>
        <p:spPr bwMode="auto">
          <a:xfrm>
            <a:off x="4314686" y="4532663"/>
            <a:ext cx="3380341" cy="1802836"/>
          </a:xfrm>
          <a:prstGeom prst="rect">
            <a:avLst/>
          </a:prstGeom>
          <a:noFill/>
          <a:ln w="9525">
            <a:noFill/>
            <a:miter lim="800000"/>
            <a:headEnd/>
            <a:tailEnd/>
          </a:ln>
          <a:effectLst/>
        </p:spPr>
      </p:pic>
    </p:spTree>
    <p:extLst>
      <p:ext uri="{BB962C8B-B14F-4D97-AF65-F5344CB8AC3E}">
        <p14:creationId xmlns:p14="http://schemas.microsoft.com/office/powerpoint/2010/main" val="203394038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duotone>
              <a:schemeClr val="accent1">
                <a:shade val="45000"/>
                <a:satMod val="135000"/>
              </a:schemeClr>
              <a:prstClr val="white"/>
            </a:duotone>
          </a:blip>
          <a:srcRect l="32614" t="25631" r="26917" b="15743"/>
          <a:stretch/>
        </p:blipFill>
        <p:spPr bwMode="auto">
          <a:xfrm>
            <a:off x="423994" y="1077519"/>
            <a:ext cx="11239687" cy="5027860"/>
          </a:xfrm>
          <a:prstGeom prst="rect">
            <a:avLst/>
          </a:prstGeom>
          <a:noFill/>
          <a:ln w="9525">
            <a:noFill/>
            <a:miter lim="800000"/>
            <a:headEnd/>
            <a:tailEnd/>
          </a:ln>
          <a:effectLst/>
        </p:spPr>
      </p:pic>
      <p:sp>
        <p:nvSpPr>
          <p:cNvPr id="3" name="Rectángulo 2"/>
          <p:cNvSpPr/>
          <p:nvPr/>
        </p:nvSpPr>
        <p:spPr>
          <a:xfrm>
            <a:off x="1336430" y="615853"/>
            <a:ext cx="9805181" cy="461665"/>
          </a:xfrm>
          <a:prstGeom prst="rect">
            <a:avLst/>
          </a:prstGeom>
        </p:spPr>
        <p:txBody>
          <a:bodyPr wrap="square">
            <a:spAutoFit/>
          </a:bodyPr>
          <a:lstStyle/>
          <a:p>
            <a:pPr algn="ctr"/>
            <a:r>
              <a:rPr lang="es-ES" sz="2400" b="1" dirty="0">
                <a:solidFill>
                  <a:schemeClr val="accent2"/>
                </a:solidFill>
              </a:rPr>
              <a:t>CAUSAS EN QUE PUEDEN FUNDARSE LOS DESPIDOS </a:t>
            </a:r>
            <a:r>
              <a:rPr lang="es-ES" sz="2400" b="1" dirty="0" smtClean="0">
                <a:solidFill>
                  <a:schemeClr val="accent2"/>
                </a:solidFill>
              </a:rPr>
              <a:t>DISCIPLINARIOS</a:t>
            </a:r>
            <a:endParaRPr lang="es-ES" sz="2400" b="1" dirty="0">
              <a:solidFill>
                <a:schemeClr val="accent2"/>
              </a:solidFill>
            </a:endParaRPr>
          </a:p>
        </p:txBody>
      </p:sp>
    </p:spTree>
    <p:extLst>
      <p:ext uri="{BB962C8B-B14F-4D97-AF65-F5344CB8AC3E}">
        <p14:creationId xmlns:p14="http://schemas.microsoft.com/office/powerpoint/2010/main" val="9699126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ángulo 14"/>
          <p:cNvSpPr/>
          <p:nvPr/>
        </p:nvSpPr>
        <p:spPr>
          <a:xfrm>
            <a:off x="1252025" y="372949"/>
            <a:ext cx="10339753" cy="461665"/>
          </a:xfrm>
          <a:prstGeom prst="rect">
            <a:avLst/>
          </a:prstGeom>
        </p:spPr>
        <p:txBody>
          <a:bodyPr wrap="square">
            <a:spAutoFit/>
          </a:bodyPr>
          <a:lstStyle/>
          <a:p>
            <a:pPr algn="ctr"/>
            <a:r>
              <a:rPr lang="es-ES" sz="2400" b="1" dirty="0" smtClean="0">
                <a:solidFill>
                  <a:schemeClr val="accent2"/>
                </a:solidFill>
              </a:rPr>
              <a:t>PROCEDIMIENTO PARA REALIZAR UN DESPIDO DISCIPLINARIO</a:t>
            </a:r>
          </a:p>
        </p:txBody>
      </p:sp>
      <p:graphicFrame>
        <p:nvGraphicFramePr>
          <p:cNvPr id="2" name="Diagrama 1"/>
          <p:cNvGraphicFramePr/>
          <p:nvPr>
            <p:extLst>
              <p:ext uri="{D42A27DB-BD31-4B8C-83A1-F6EECF244321}">
                <p14:modId xmlns:p14="http://schemas.microsoft.com/office/powerpoint/2010/main" val="2254676440"/>
              </p:ext>
            </p:extLst>
          </p:nvPr>
        </p:nvGraphicFramePr>
        <p:xfrm>
          <a:off x="2468100" y="834614"/>
          <a:ext cx="8128000" cy="54630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298565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6 Rectángulo redondeado"/>
          <p:cNvSpPr/>
          <p:nvPr/>
        </p:nvSpPr>
        <p:spPr>
          <a:xfrm>
            <a:off x="1824702" y="322007"/>
            <a:ext cx="8280000"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5</a:t>
            </a:r>
            <a:r>
              <a:rPr lang="es-ES" sz="1900" b="1" dirty="0">
                <a:solidFill>
                  <a:schemeClr val="tx1"/>
                </a:solidFill>
                <a:latin typeface="Arial" pitchFamily="34" charset="0"/>
                <a:cs typeface="Arial" pitchFamily="34" charset="0"/>
              </a:rPr>
              <a:t>. </a:t>
            </a:r>
            <a:r>
              <a:rPr lang="es-ES" sz="1900" b="1" dirty="0" smtClean="0">
                <a:solidFill>
                  <a:schemeClr val="tx1"/>
                </a:solidFill>
                <a:latin typeface="Arial" pitchFamily="34" charset="0"/>
                <a:cs typeface="Arial" pitchFamily="34" charset="0"/>
              </a:rPr>
              <a:t>GESTIÓN DEL DESPIDO</a:t>
            </a:r>
            <a:endParaRPr lang="es-ES" sz="1900" b="1" dirty="0">
              <a:solidFill>
                <a:schemeClr val="tx1"/>
              </a:solidFill>
              <a:latin typeface="Arial" pitchFamily="34" charset="0"/>
              <a:cs typeface="Arial" pitchFamily="34" charset="0"/>
            </a:endParaRPr>
          </a:p>
        </p:txBody>
      </p:sp>
      <p:sp>
        <p:nvSpPr>
          <p:cNvPr id="3" name="Rectángulo 2"/>
          <p:cNvSpPr/>
          <p:nvPr/>
        </p:nvSpPr>
        <p:spPr>
          <a:xfrm>
            <a:off x="604910" y="974717"/>
            <a:ext cx="11240085" cy="5316840"/>
          </a:xfrm>
          <a:prstGeom prst="rect">
            <a:avLst/>
          </a:prstGeom>
        </p:spPr>
        <p:txBody>
          <a:bodyPr wrap="square">
            <a:spAutoFit/>
          </a:bodyPr>
          <a:lstStyle/>
          <a:p>
            <a:pPr algn="just">
              <a:lnSpc>
                <a:spcPct val="160000"/>
              </a:lnSpc>
              <a:spcBef>
                <a:spcPts val="700"/>
              </a:spcBef>
              <a:spcAft>
                <a:spcPts val="600"/>
              </a:spcAft>
            </a:pPr>
            <a:r>
              <a:rPr lang="es-ES" sz="2000" dirty="0">
                <a:latin typeface="Arial" pitchFamily="34" charset="0"/>
                <a:cs typeface="Arial" pitchFamily="34" charset="0"/>
              </a:rPr>
              <a:t>Cuando una empresa va a proceder al despido de trabajadores, ha de planificar correctamente los pasos que ha de realizar y los plazos, para que el despido sea efectivo y surta sus efectos. </a:t>
            </a:r>
          </a:p>
          <a:p>
            <a:pPr algn="just">
              <a:lnSpc>
                <a:spcPct val="160000"/>
              </a:lnSpc>
              <a:spcBef>
                <a:spcPts val="700"/>
              </a:spcBef>
              <a:spcAft>
                <a:spcPts val="600"/>
              </a:spcAft>
            </a:pPr>
            <a:r>
              <a:rPr lang="es-ES" sz="2000" dirty="0">
                <a:latin typeface="Arial" pitchFamily="34" charset="0"/>
                <a:cs typeface="Arial" pitchFamily="34" charset="0"/>
              </a:rPr>
              <a:t>Los puntos en los que se basa la correcta planificación son:</a:t>
            </a:r>
          </a:p>
          <a:p>
            <a:pPr marL="360000" lvl="1" indent="-268288">
              <a:lnSpc>
                <a:spcPct val="140000"/>
              </a:lnSpc>
              <a:spcBef>
                <a:spcPts val="500"/>
              </a:spcBef>
              <a:spcAft>
                <a:spcPts val="600"/>
              </a:spcAft>
              <a:buClr>
                <a:srgbClr val="C00000"/>
              </a:buClr>
              <a:buFont typeface="Arial" pitchFamily="34" charset="0"/>
              <a:buChar char="•"/>
            </a:pPr>
            <a:r>
              <a:rPr lang="es-ES" sz="2000" b="1" dirty="0">
                <a:latin typeface="Arial" pitchFamily="34" charset="0"/>
                <a:cs typeface="Arial" pitchFamily="34" charset="0"/>
              </a:rPr>
              <a:t>Análisis de los motivos del despido </a:t>
            </a:r>
            <a:r>
              <a:rPr lang="es-ES" sz="2000" dirty="0">
                <a:latin typeface="Arial" pitchFamily="34" charset="0"/>
                <a:cs typeface="Arial" pitchFamily="34" charset="0"/>
              </a:rPr>
              <a:t>y proceder de acuerdo con la clase de despido.</a:t>
            </a:r>
          </a:p>
          <a:p>
            <a:pPr marL="360000" lvl="1" indent="-268288">
              <a:lnSpc>
                <a:spcPct val="140000"/>
              </a:lnSpc>
              <a:spcBef>
                <a:spcPts val="500"/>
              </a:spcBef>
              <a:spcAft>
                <a:spcPts val="600"/>
              </a:spcAft>
              <a:buClr>
                <a:srgbClr val="C00000"/>
              </a:buClr>
              <a:buFont typeface="Arial" pitchFamily="34" charset="0"/>
              <a:buChar char="•"/>
            </a:pPr>
            <a:r>
              <a:rPr lang="es-ES" sz="2000" dirty="0">
                <a:latin typeface="Arial" pitchFamily="34" charset="0"/>
                <a:cs typeface="Arial" pitchFamily="34" charset="0"/>
              </a:rPr>
              <a:t>Comunicar por escrito los motivos y </a:t>
            </a:r>
            <a:r>
              <a:rPr lang="es-ES" sz="2000" dirty="0" smtClean="0">
                <a:latin typeface="Arial" pitchFamily="34" charset="0"/>
                <a:cs typeface="Arial" pitchFamily="34" charset="0"/>
              </a:rPr>
              <a:t>la fecha de efectos </a:t>
            </a:r>
            <a:r>
              <a:rPr lang="es-ES" sz="2000" dirty="0">
                <a:latin typeface="Arial" pitchFamily="34" charset="0"/>
                <a:cs typeface="Arial" pitchFamily="34" charset="0"/>
              </a:rPr>
              <a:t>del </a:t>
            </a:r>
            <a:r>
              <a:rPr lang="es-ES" sz="2000" dirty="0" smtClean="0">
                <a:latin typeface="Arial" pitchFamily="34" charset="0"/>
                <a:cs typeface="Arial" pitchFamily="34" charset="0"/>
              </a:rPr>
              <a:t>despido mediante </a:t>
            </a:r>
            <a:r>
              <a:rPr lang="es-ES" sz="2000" b="1" dirty="0" smtClean="0">
                <a:latin typeface="Arial" pitchFamily="34" charset="0"/>
                <a:cs typeface="Arial" pitchFamily="34" charset="0"/>
              </a:rPr>
              <a:t>entrega de la carta de despido</a:t>
            </a:r>
            <a:r>
              <a:rPr lang="es-ES" sz="2000" dirty="0" smtClean="0">
                <a:latin typeface="Arial" pitchFamily="34" charset="0"/>
                <a:cs typeface="Arial" pitchFamily="34" charset="0"/>
              </a:rPr>
              <a:t>, la cual debe ajustarse a los requisitos formales exigidos por la ley para evitar la declaración de improcedencia por razones de forma.</a:t>
            </a:r>
          </a:p>
          <a:p>
            <a:pPr marL="360000" lvl="1" indent="-268288">
              <a:lnSpc>
                <a:spcPct val="140000"/>
              </a:lnSpc>
              <a:spcBef>
                <a:spcPts val="500"/>
              </a:spcBef>
              <a:spcAft>
                <a:spcPts val="600"/>
              </a:spcAft>
              <a:buClr>
                <a:srgbClr val="C00000"/>
              </a:buClr>
              <a:buFont typeface="Arial" pitchFamily="34" charset="0"/>
              <a:buChar char="•"/>
            </a:pPr>
            <a:r>
              <a:rPr lang="es-ES" sz="2000" dirty="0" smtClean="0">
                <a:latin typeface="Arial" pitchFamily="34" charset="0"/>
                <a:cs typeface="Arial" pitchFamily="34" charset="0"/>
              </a:rPr>
              <a:t>La empresa debe </a:t>
            </a:r>
            <a:r>
              <a:rPr lang="es-ES" sz="2000" b="1" dirty="0" smtClean="0">
                <a:latin typeface="Arial" pitchFamily="34" charset="0"/>
                <a:cs typeface="Arial" pitchFamily="34" charset="0"/>
              </a:rPr>
              <a:t>probar la entrega de la carta de despido </a:t>
            </a:r>
            <a:r>
              <a:rPr lang="es-ES" sz="2000" dirty="0" smtClean="0">
                <a:latin typeface="Arial" pitchFamily="34" charset="0"/>
                <a:cs typeface="Arial" pitchFamily="34" charset="0"/>
              </a:rPr>
              <a:t>mediante la firma del trabajador u otros medios de prueba.</a:t>
            </a:r>
            <a:endParaRPr lang="es-ES" sz="2000" dirty="0">
              <a:latin typeface="Arial" pitchFamily="34" charset="0"/>
              <a:cs typeface="Arial" pitchFamily="34" charset="0"/>
            </a:endParaRPr>
          </a:p>
          <a:p>
            <a:pPr marL="360000" lvl="1" indent="-268288">
              <a:lnSpc>
                <a:spcPct val="140000"/>
              </a:lnSpc>
              <a:spcBef>
                <a:spcPts val="500"/>
              </a:spcBef>
              <a:spcAft>
                <a:spcPts val="600"/>
              </a:spcAft>
              <a:buClr>
                <a:srgbClr val="C00000"/>
              </a:buClr>
              <a:buFont typeface="Arial" pitchFamily="34" charset="0"/>
              <a:buChar char="•"/>
            </a:pPr>
            <a:r>
              <a:rPr lang="es-ES" sz="2000" dirty="0">
                <a:latin typeface="Arial" pitchFamily="34" charset="0"/>
                <a:cs typeface="Arial" pitchFamily="34" charset="0"/>
              </a:rPr>
              <a:t>Poner a disposición del trabajador el correspondiente </a:t>
            </a:r>
            <a:r>
              <a:rPr lang="es-ES" sz="2000" b="1" dirty="0" smtClean="0">
                <a:latin typeface="Arial" pitchFamily="34" charset="0"/>
                <a:cs typeface="Arial" pitchFamily="34" charset="0"/>
              </a:rPr>
              <a:t>finiquito, e indemnización </a:t>
            </a:r>
            <a:r>
              <a:rPr lang="es-ES" sz="2000" dirty="0" smtClean="0">
                <a:latin typeface="Arial" pitchFamily="34" charset="0"/>
                <a:cs typeface="Arial" pitchFamily="34" charset="0"/>
              </a:rPr>
              <a:t>en su caso.</a:t>
            </a:r>
            <a:endParaRPr lang="es-ES" sz="2000" dirty="0">
              <a:latin typeface="Arial" pitchFamily="34" charset="0"/>
              <a:cs typeface="Arial" pitchFamily="34" charset="0"/>
            </a:endParaRPr>
          </a:p>
        </p:txBody>
      </p:sp>
    </p:spTree>
    <p:extLst>
      <p:ext uri="{BB962C8B-B14F-4D97-AF65-F5344CB8AC3E}">
        <p14:creationId xmlns:p14="http://schemas.microsoft.com/office/powerpoint/2010/main" val="14354481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
          <p:cNvSpPr>
            <a:spLocks noChangeArrowheads="1"/>
          </p:cNvSpPr>
          <p:nvPr/>
        </p:nvSpPr>
        <p:spPr bwMode="auto">
          <a:xfrm>
            <a:off x="1195753" y="665880"/>
            <a:ext cx="10030265" cy="10156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lgn="just" fontAlgn="base">
              <a:lnSpc>
                <a:spcPct val="150000"/>
              </a:lnSpc>
              <a:spcBef>
                <a:spcPct val="0"/>
              </a:spcBef>
              <a:spcAft>
                <a:spcPct val="0"/>
              </a:spcAft>
            </a:pPr>
            <a:r>
              <a:rPr lang="es-ES" sz="2000" dirty="0" smtClean="0">
                <a:latin typeface="+mj-lt"/>
                <a:ea typeface="Calibri" pitchFamily="34" charset="0"/>
                <a:cs typeface="Arial" pitchFamily="34" charset="0"/>
              </a:rPr>
              <a:t>Dependiendo de los motivos del despido, </a:t>
            </a:r>
            <a:r>
              <a:rPr lang="es-ES" sz="2000" b="1" dirty="0" smtClean="0">
                <a:latin typeface="+mj-lt"/>
                <a:ea typeface="Calibri" pitchFamily="34" charset="0"/>
                <a:cs typeface="Arial" pitchFamily="34" charset="0"/>
              </a:rPr>
              <a:t>las indemnizaciones que corresponden </a:t>
            </a:r>
            <a:r>
              <a:rPr lang="es-ES" sz="2000" dirty="0" smtClean="0">
                <a:latin typeface="+mj-lt"/>
                <a:ea typeface="Calibri" pitchFamily="34" charset="0"/>
                <a:cs typeface="Arial" pitchFamily="34" charset="0"/>
              </a:rPr>
              <a:t>son las siguientes</a:t>
            </a:r>
            <a:r>
              <a:rPr lang="es-ES" sz="1600" dirty="0" smtClean="0">
                <a:latin typeface="Arial" pitchFamily="34" charset="0"/>
                <a:ea typeface="Calibri" pitchFamily="34" charset="0"/>
                <a:cs typeface="Arial" pitchFamily="34" charset="0"/>
              </a:rPr>
              <a:t>:</a:t>
            </a:r>
            <a:endParaRPr lang="es-ES" sz="1600" dirty="0">
              <a:latin typeface="Arial" pitchFamily="34" charset="0"/>
              <a:ea typeface="Calibri" pitchFamily="34" charset="0"/>
              <a:cs typeface="Arial" pitchFamily="34" charset="0"/>
            </a:endParaRPr>
          </a:p>
        </p:txBody>
      </p:sp>
      <p:graphicFrame>
        <p:nvGraphicFramePr>
          <p:cNvPr id="4" name="3 Tabla"/>
          <p:cNvGraphicFramePr>
            <a:graphicFrameLocks noGrp="1"/>
          </p:cNvGraphicFramePr>
          <p:nvPr>
            <p:extLst>
              <p:ext uri="{D42A27DB-BD31-4B8C-83A1-F6EECF244321}">
                <p14:modId xmlns:p14="http://schemas.microsoft.com/office/powerpoint/2010/main" val="3777902669"/>
              </p:ext>
            </p:extLst>
          </p:nvPr>
        </p:nvGraphicFramePr>
        <p:xfrm>
          <a:off x="1336431" y="2138292"/>
          <a:ext cx="9889587" cy="2691348"/>
        </p:xfrm>
        <a:graphic>
          <a:graphicData uri="http://schemas.openxmlformats.org/drawingml/2006/table">
            <a:tbl>
              <a:tblPr>
                <a:tableStyleId>{284E427A-3D55-4303-BF80-6455036E1DE7}</a:tableStyleId>
              </a:tblPr>
              <a:tblGrid>
                <a:gridCol w="4052100">
                  <a:extLst>
                    <a:ext uri="{9D8B030D-6E8A-4147-A177-3AD203B41FA5}">
                      <a16:colId xmlns:a16="http://schemas.microsoft.com/office/drawing/2014/main" val="20000"/>
                    </a:ext>
                  </a:extLst>
                </a:gridCol>
                <a:gridCol w="5837487">
                  <a:extLst>
                    <a:ext uri="{9D8B030D-6E8A-4147-A177-3AD203B41FA5}">
                      <a16:colId xmlns:a16="http://schemas.microsoft.com/office/drawing/2014/main" val="20001"/>
                    </a:ext>
                  </a:extLst>
                </a:gridCol>
              </a:tblGrid>
              <a:tr h="451640">
                <a:tc>
                  <a:txBody>
                    <a:bodyPr/>
                    <a:lstStyle/>
                    <a:p>
                      <a:pPr algn="ctr">
                        <a:lnSpc>
                          <a:spcPct val="100000"/>
                        </a:lnSpc>
                        <a:spcAft>
                          <a:spcPts val="0"/>
                        </a:spcAft>
                      </a:pPr>
                      <a:r>
                        <a:rPr lang="es-ES" sz="1400" b="1" dirty="0">
                          <a:latin typeface="Arial" pitchFamily="34" charset="0"/>
                          <a:cs typeface="Arial" pitchFamily="34" charset="0"/>
                        </a:rPr>
                        <a:t>TIPO DESPIDO</a:t>
                      </a:r>
                      <a:endParaRPr lang="es-ES" sz="1400" b="1" dirty="0">
                        <a:latin typeface="Arial" pitchFamily="34" charset="0"/>
                        <a:ea typeface="Calibri"/>
                        <a:cs typeface="Arial" pitchFamily="34" charset="0"/>
                      </a:endParaRPr>
                    </a:p>
                  </a:txBody>
                  <a:tcPr marL="44450" marR="44450" marT="0" marB="0" anchor="ctr"/>
                </a:tc>
                <a:tc>
                  <a:txBody>
                    <a:bodyPr/>
                    <a:lstStyle/>
                    <a:p>
                      <a:pPr algn="ctr">
                        <a:lnSpc>
                          <a:spcPct val="100000"/>
                        </a:lnSpc>
                        <a:spcAft>
                          <a:spcPts val="0"/>
                        </a:spcAft>
                      </a:pPr>
                      <a:r>
                        <a:rPr lang="es-ES" sz="1400" b="1" dirty="0">
                          <a:latin typeface="Arial" pitchFamily="34" charset="0"/>
                          <a:cs typeface="Arial" pitchFamily="34" charset="0"/>
                        </a:rPr>
                        <a:t>INDEMNIZACIÓN</a:t>
                      </a:r>
                      <a:endParaRPr lang="es-ES" sz="1400" b="1" dirty="0">
                        <a:latin typeface="Arial" pitchFamily="34" charset="0"/>
                        <a:ea typeface="Calibri"/>
                        <a:cs typeface="Arial" pitchFamily="34" charset="0"/>
                      </a:endParaRPr>
                    </a:p>
                  </a:txBody>
                  <a:tcPr marL="44450" marR="44450" marT="0" marB="0" anchor="ctr"/>
                </a:tc>
                <a:extLst>
                  <a:ext uri="{0D108BD9-81ED-4DB2-BD59-A6C34878D82A}">
                    <a16:rowId xmlns:a16="http://schemas.microsoft.com/office/drawing/2014/main" val="10000"/>
                  </a:ext>
                </a:extLst>
              </a:tr>
              <a:tr h="479876">
                <a:tc>
                  <a:txBody>
                    <a:bodyPr/>
                    <a:lstStyle/>
                    <a:p>
                      <a:pPr algn="just">
                        <a:lnSpc>
                          <a:spcPct val="100000"/>
                        </a:lnSpc>
                        <a:spcAft>
                          <a:spcPts val="0"/>
                        </a:spcAft>
                      </a:pPr>
                      <a:r>
                        <a:rPr lang="es-ES" sz="1400" b="1" dirty="0">
                          <a:latin typeface="Arial" pitchFamily="34" charset="0"/>
                          <a:cs typeface="Arial" pitchFamily="34" charset="0"/>
                        </a:rPr>
                        <a:t>Disciplinario</a:t>
                      </a:r>
                      <a:endParaRPr lang="es-ES" sz="1400" b="1" dirty="0">
                        <a:latin typeface="Arial" pitchFamily="34" charset="0"/>
                        <a:ea typeface="Calibri"/>
                        <a:cs typeface="Arial" pitchFamily="34" charset="0"/>
                      </a:endParaRPr>
                    </a:p>
                  </a:txBody>
                  <a:tcPr marL="44450" marR="44450" marT="0" marB="0" anchor="ctr"/>
                </a:tc>
                <a:tc>
                  <a:txBody>
                    <a:bodyPr/>
                    <a:lstStyle/>
                    <a:p>
                      <a:pPr>
                        <a:lnSpc>
                          <a:spcPct val="100000"/>
                        </a:lnSpc>
                        <a:spcAft>
                          <a:spcPts val="0"/>
                        </a:spcAft>
                      </a:pPr>
                      <a:r>
                        <a:rPr lang="es-ES" sz="1400" dirty="0">
                          <a:latin typeface="Arial" pitchFamily="34" charset="0"/>
                          <a:cs typeface="Arial" pitchFamily="34" charset="0"/>
                        </a:rPr>
                        <a:t>No corresponde</a:t>
                      </a:r>
                      <a:endParaRPr lang="es-ES" sz="1400" dirty="0">
                        <a:latin typeface="Arial" pitchFamily="34" charset="0"/>
                        <a:ea typeface="Calibri"/>
                        <a:cs typeface="Arial" pitchFamily="34" charset="0"/>
                      </a:endParaRPr>
                    </a:p>
                  </a:txBody>
                  <a:tcPr marL="44450" marR="44450" marT="0" marB="0" anchor="ctr"/>
                </a:tc>
                <a:extLst>
                  <a:ext uri="{0D108BD9-81ED-4DB2-BD59-A6C34878D82A}">
                    <a16:rowId xmlns:a16="http://schemas.microsoft.com/office/drawing/2014/main" val="10001"/>
                  </a:ext>
                </a:extLst>
              </a:tr>
              <a:tr h="404912">
                <a:tc>
                  <a:txBody>
                    <a:bodyPr/>
                    <a:lstStyle/>
                    <a:p>
                      <a:pPr algn="just">
                        <a:lnSpc>
                          <a:spcPct val="100000"/>
                        </a:lnSpc>
                        <a:spcAft>
                          <a:spcPts val="0"/>
                        </a:spcAft>
                      </a:pPr>
                      <a:r>
                        <a:rPr lang="es-ES" sz="1400" b="1" dirty="0">
                          <a:latin typeface="Arial" pitchFamily="34" charset="0"/>
                          <a:cs typeface="Arial" pitchFamily="34" charset="0"/>
                        </a:rPr>
                        <a:t>Causas objetivas</a:t>
                      </a:r>
                      <a:endParaRPr lang="es-ES" sz="1400" b="1" dirty="0">
                        <a:latin typeface="Arial" pitchFamily="34" charset="0"/>
                        <a:ea typeface="Calibri"/>
                        <a:cs typeface="Arial" pitchFamily="34" charset="0"/>
                      </a:endParaRPr>
                    </a:p>
                  </a:txBody>
                  <a:tcPr marL="44450" marR="44450" marT="0" marB="0" anchor="ctr"/>
                </a:tc>
                <a:tc>
                  <a:txBody>
                    <a:bodyPr/>
                    <a:lstStyle/>
                    <a:p>
                      <a:pPr>
                        <a:lnSpc>
                          <a:spcPct val="100000"/>
                        </a:lnSpc>
                        <a:spcAft>
                          <a:spcPts val="0"/>
                        </a:spcAft>
                      </a:pPr>
                      <a:r>
                        <a:rPr lang="es-ES" sz="1400" dirty="0">
                          <a:latin typeface="Arial" pitchFamily="34" charset="0"/>
                          <a:cs typeface="Arial" pitchFamily="34" charset="0"/>
                        </a:rPr>
                        <a:t>20 días por año trabajado. Máximo: 12 mensualidades</a:t>
                      </a:r>
                      <a:endParaRPr lang="es-ES" sz="1400" dirty="0">
                        <a:latin typeface="Arial" pitchFamily="34" charset="0"/>
                        <a:ea typeface="Calibri"/>
                        <a:cs typeface="Arial" pitchFamily="34" charset="0"/>
                      </a:endParaRPr>
                    </a:p>
                  </a:txBody>
                  <a:tcPr marL="44450" marR="44450" marT="0" marB="0" anchor="ctr"/>
                </a:tc>
                <a:extLst>
                  <a:ext uri="{0D108BD9-81ED-4DB2-BD59-A6C34878D82A}">
                    <a16:rowId xmlns:a16="http://schemas.microsoft.com/office/drawing/2014/main" val="10002"/>
                  </a:ext>
                </a:extLst>
              </a:tr>
              <a:tr h="451640">
                <a:tc gridSpan="2">
                  <a:txBody>
                    <a:bodyPr/>
                    <a:lstStyle/>
                    <a:p>
                      <a:pPr algn="just">
                        <a:lnSpc>
                          <a:spcPct val="100000"/>
                        </a:lnSpc>
                        <a:spcAft>
                          <a:spcPts val="0"/>
                        </a:spcAft>
                      </a:pPr>
                      <a:r>
                        <a:rPr lang="es-ES" sz="1400" b="1" dirty="0">
                          <a:latin typeface="Arial" pitchFamily="34" charset="0"/>
                          <a:cs typeface="Arial" pitchFamily="34" charset="0"/>
                        </a:rPr>
                        <a:t>Despido improcedente:</a:t>
                      </a:r>
                      <a:endParaRPr lang="es-ES" sz="1400" b="1" dirty="0">
                        <a:latin typeface="Arial" pitchFamily="34" charset="0"/>
                        <a:ea typeface="Calibri"/>
                        <a:cs typeface="Arial" pitchFamily="34" charset="0"/>
                      </a:endParaRPr>
                    </a:p>
                  </a:txBody>
                  <a:tcPr marL="44450" marR="44450" marT="0" marB="0" anchor="ctr"/>
                </a:tc>
                <a:tc hMerge="1">
                  <a:txBody>
                    <a:bodyPr/>
                    <a:lstStyle/>
                    <a:p>
                      <a:endParaRPr lang="es-ES"/>
                    </a:p>
                  </a:txBody>
                  <a:tcPr/>
                </a:tc>
                <a:extLst>
                  <a:ext uri="{0D108BD9-81ED-4DB2-BD59-A6C34878D82A}">
                    <a16:rowId xmlns:a16="http://schemas.microsoft.com/office/drawing/2014/main" val="10003"/>
                  </a:ext>
                </a:extLst>
              </a:tr>
              <a:tr h="451640">
                <a:tc>
                  <a:txBody>
                    <a:bodyPr/>
                    <a:lstStyle/>
                    <a:p>
                      <a:pPr algn="just">
                        <a:lnSpc>
                          <a:spcPct val="100000"/>
                        </a:lnSpc>
                        <a:spcAft>
                          <a:spcPts val="0"/>
                        </a:spcAft>
                      </a:pPr>
                      <a:r>
                        <a:rPr lang="es-ES" sz="1400" dirty="0">
                          <a:latin typeface="Arial" pitchFamily="34" charset="0"/>
                          <a:cs typeface="Arial" pitchFamily="34" charset="0"/>
                        </a:rPr>
                        <a:t>- Periodos anteriores 12/02/2012</a:t>
                      </a:r>
                      <a:endParaRPr lang="es-ES" sz="1400" dirty="0">
                        <a:latin typeface="Arial" pitchFamily="34" charset="0"/>
                        <a:ea typeface="Calibri"/>
                        <a:cs typeface="Arial" pitchFamily="34" charset="0"/>
                      </a:endParaRPr>
                    </a:p>
                  </a:txBody>
                  <a:tcPr marL="44450" marR="44450" marT="0" marB="0" anchor="ctr"/>
                </a:tc>
                <a:tc>
                  <a:txBody>
                    <a:bodyPr/>
                    <a:lstStyle/>
                    <a:p>
                      <a:pPr>
                        <a:lnSpc>
                          <a:spcPct val="100000"/>
                        </a:lnSpc>
                        <a:spcAft>
                          <a:spcPts val="0"/>
                        </a:spcAft>
                      </a:pPr>
                      <a:r>
                        <a:rPr lang="es-ES" sz="1400">
                          <a:latin typeface="Arial" pitchFamily="34" charset="0"/>
                          <a:cs typeface="Arial" pitchFamily="34" charset="0"/>
                        </a:rPr>
                        <a:t>45 días por año trabajado</a:t>
                      </a:r>
                      <a:endParaRPr lang="es-ES" sz="1400">
                        <a:latin typeface="Arial" pitchFamily="34" charset="0"/>
                        <a:ea typeface="Calibri"/>
                        <a:cs typeface="Arial" pitchFamily="34" charset="0"/>
                      </a:endParaRPr>
                    </a:p>
                  </a:txBody>
                  <a:tcPr marL="44450" marR="44450" marT="0" marB="0" anchor="ctr"/>
                </a:tc>
                <a:extLst>
                  <a:ext uri="{0D108BD9-81ED-4DB2-BD59-A6C34878D82A}">
                    <a16:rowId xmlns:a16="http://schemas.microsoft.com/office/drawing/2014/main" val="10004"/>
                  </a:ext>
                </a:extLst>
              </a:tr>
              <a:tr h="451640">
                <a:tc>
                  <a:txBody>
                    <a:bodyPr/>
                    <a:lstStyle/>
                    <a:p>
                      <a:pPr algn="just">
                        <a:lnSpc>
                          <a:spcPct val="100000"/>
                        </a:lnSpc>
                        <a:spcAft>
                          <a:spcPts val="0"/>
                        </a:spcAft>
                      </a:pPr>
                      <a:r>
                        <a:rPr lang="es-ES" sz="1400" dirty="0">
                          <a:latin typeface="Arial" pitchFamily="34" charset="0"/>
                          <a:cs typeface="Arial" pitchFamily="34" charset="0"/>
                        </a:rPr>
                        <a:t>- Periodos posteriores 12/02/2012</a:t>
                      </a:r>
                      <a:endParaRPr lang="es-ES" sz="1400" dirty="0">
                        <a:latin typeface="Arial" pitchFamily="34" charset="0"/>
                        <a:ea typeface="Calibri"/>
                        <a:cs typeface="Arial" pitchFamily="34" charset="0"/>
                      </a:endParaRPr>
                    </a:p>
                  </a:txBody>
                  <a:tcPr marL="44450" marR="44450" marT="0" marB="0" anchor="ctr"/>
                </a:tc>
                <a:tc>
                  <a:txBody>
                    <a:bodyPr/>
                    <a:lstStyle/>
                    <a:p>
                      <a:pPr>
                        <a:lnSpc>
                          <a:spcPct val="100000"/>
                        </a:lnSpc>
                        <a:spcAft>
                          <a:spcPts val="0"/>
                        </a:spcAft>
                      </a:pPr>
                      <a:r>
                        <a:rPr lang="es-ES" sz="1400" dirty="0">
                          <a:latin typeface="Arial" pitchFamily="34" charset="0"/>
                          <a:cs typeface="Arial" pitchFamily="34" charset="0"/>
                        </a:rPr>
                        <a:t>33 días por año trabajado</a:t>
                      </a:r>
                      <a:endParaRPr lang="es-ES" sz="1400" dirty="0">
                        <a:latin typeface="Arial" pitchFamily="34" charset="0"/>
                        <a:ea typeface="Calibri"/>
                        <a:cs typeface="Arial" pitchFamily="34" charset="0"/>
                      </a:endParaRPr>
                    </a:p>
                  </a:txBody>
                  <a:tcPr marL="44450" marR="44450" marT="0" marB="0" anchor="ctr"/>
                </a:tc>
                <a:extLst>
                  <a:ext uri="{0D108BD9-81ED-4DB2-BD59-A6C34878D82A}">
                    <a16:rowId xmlns:a16="http://schemas.microsoft.com/office/drawing/2014/main" val="10005"/>
                  </a:ext>
                </a:extLst>
              </a:tr>
            </a:tbl>
          </a:graphicData>
        </a:graphic>
      </p:graphicFrame>
      <p:sp>
        <p:nvSpPr>
          <p:cNvPr id="5" name="4 Rectángulo"/>
          <p:cNvSpPr/>
          <p:nvPr/>
        </p:nvSpPr>
        <p:spPr>
          <a:xfrm>
            <a:off x="1336431" y="5286389"/>
            <a:ext cx="9495692" cy="830997"/>
          </a:xfrm>
          <a:prstGeom prst="rect">
            <a:avLst/>
          </a:prstGeom>
        </p:spPr>
        <p:txBody>
          <a:bodyPr wrap="square">
            <a:spAutoFit/>
          </a:bodyPr>
          <a:lstStyle/>
          <a:p>
            <a:pPr algn="just" fontAlgn="base">
              <a:lnSpc>
                <a:spcPct val="150000"/>
              </a:lnSpc>
              <a:spcBef>
                <a:spcPct val="0"/>
              </a:spcBef>
              <a:spcAft>
                <a:spcPct val="0"/>
              </a:spcAft>
            </a:pPr>
            <a:r>
              <a:rPr lang="es-ES" sz="1600" dirty="0">
                <a:latin typeface="Arial" pitchFamily="34" charset="0"/>
                <a:ea typeface="Calibri" pitchFamily="34" charset="0"/>
                <a:cs typeface="Arial" pitchFamily="34" charset="0"/>
              </a:rPr>
              <a:t>Para el cálculo de la indemnización se sumarán todos los conceptos retributivos percibidos en el último año, y se obtendrá el promedio diario.</a:t>
            </a:r>
          </a:p>
        </p:txBody>
      </p:sp>
    </p:spTree>
    <p:extLst>
      <p:ext uri="{BB962C8B-B14F-4D97-AF65-F5344CB8AC3E}">
        <p14:creationId xmlns:p14="http://schemas.microsoft.com/office/powerpoint/2010/main" val="250795510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1956000" y="1152000"/>
            <a:ext cx="8280000"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1</a:t>
            </a:r>
            <a:r>
              <a:rPr lang="es-ES" sz="1900" b="1" dirty="0">
                <a:solidFill>
                  <a:schemeClr val="tx1"/>
                </a:solidFill>
                <a:latin typeface="Arial" pitchFamily="34" charset="0"/>
                <a:cs typeface="Arial" pitchFamily="34" charset="0"/>
              </a:rPr>
              <a:t>. </a:t>
            </a:r>
            <a:r>
              <a:rPr lang="es-ES" sz="1900" b="1" dirty="0" smtClean="0">
                <a:solidFill>
                  <a:schemeClr val="tx1"/>
                </a:solidFill>
                <a:latin typeface="Arial" pitchFamily="34" charset="0"/>
                <a:cs typeface="Arial" pitchFamily="34" charset="0"/>
              </a:rPr>
              <a:t>MOVILIDAD FUNCIONAL</a:t>
            </a:r>
            <a:endParaRPr lang="es-ES" sz="1900" b="1" dirty="0">
              <a:solidFill>
                <a:schemeClr val="tx1"/>
              </a:solidFill>
              <a:latin typeface="Arial" pitchFamily="34" charset="0"/>
              <a:cs typeface="Arial" pitchFamily="34" charset="0"/>
            </a:endParaRPr>
          </a:p>
        </p:txBody>
      </p:sp>
      <p:sp>
        <p:nvSpPr>
          <p:cNvPr id="2" name="Rectángulo 1"/>
          <p:cNvSpPr/>
          <p:nvPr/>
        </p:nvSpPr>
        <p:spPr>
          <a:xfrm>
            <a:off x="733777" y="1774982"/>
            <a:ext cx="10724445" cy="4601260"/>
          </a:xfrm>
          <a:prstGeom prst="rect">
            <a:avLst/>
          </a:prstGeom>
        </p:spPr>
        <p:txBody>
          <a:bodyPr wrap="square">
            <a:spAutoFit/>
          </a:bodyPr>
          <a:lstStyle/>
          <a:p>
            <a:pPr algn="just">
              <a:lnSpc>
                <a:spcPct val="150000"/>
              </a:lnSpc>
              <a:spcBef>
                <a:spcPts val="600"/>
              </a:spcBef>
              <a:spcAft>
                <a:spcPts val="600"/>
              </a:spcAft>
            </a:pPr>
            <a:r>
              <a:rPr lang="es-ES" dirty="0">
                <a:latin typeface="Arial" pitchFamily="34" charset="0"/>
                <a:cs typeface="Arial" pitchFamily="34" charset="0"/>
              </a:rPr>
              <a:t>Se considera </a:t>
            </a:r>
            <a:r>
              <a:rPr lang="es-ES" b="1" dirty="0">
                <a:latin typeface="Arial" pitchFamily="34" charset="0"/>
                <a:cs typeface="Arial" pitchFamily="34" charset="0"/>
              </a:rPr>
              <a:t>movilidad funcional </a:t>
            </a:r>
            <a:r>
              <a:rPr lang="es-ES" dirty="0">
                <a:latin typeface="Arial" pitchFamily="34" charset="0"/>
                <a:cs typeface="Arial" pitchFamily="34" charset="0"/>
              </a:rPr>
              <a:t>cuando al trabajador </a:t>
            </a:r>
            <a:r>
              <a:rPr lang="es-ES" dirty="0" smtClean="0">
                <a:latin typeface="Arial" pitchFamily="34" charset="0"/>
                <a:cs typeface="Arial" pitchFamily="34" charset="0"/>
              </a:rPr>
              <a:t>con </a:t>
            </a:r>
            <a:r>
              <a:rPr lang="es-ES" dirty="0">
                <a:latin typeface="Arial" pitchFamily="34" charset="0"/>
                <a:cs typeface="Arial" pitchFamily="34" charset="0"/>
              </a:rPr>
              <a:t>una determinada </a:t>
            </a:r>
            <a:r>
              <a:rPr lang="es-ES" dirty="0" smtClean="0">
                <a:latin typeface="Arial" pitchFamily="34" charset="0"/>
                <a:cs typeface="Arial" pitchFamily="34" charset="0"/>
              </a:rPr>
              <a:t>categoría profesional </a:t>
            </a:r>
            <a:r>
              <a:rPr lang="es-ES" dirty="0">
                <a:latin typeface="Arial" pitchFamily="34" charset="0"/>
                <a:cs typeface="Arial" pitchFamily="34" charset="0"/>
              </a:rPr>
              <a:t>se le asignan funciones de otra </a:t>
            </a:r>
            <a:r>
              <a:rPr lang="es-ES" dirty="0" smtClean="0">
                <a:latin typeface="Arial" pitchFamily="34" charset="0"/>
                <a:cs typeface="Arial" pitchFamily="34" charset="0"/>
              </a:rPr>
              <a:t>categoría o grupo profesional.</a:t>
            </a:r>
            <a:endParaRPr lang="es-ES" dirty="0">
              <a:latin typeface="Arial" pitchFamily="34" charset="0"/>
              <a:cs typeface="Arial" pitchFamily="34" charset="0"/>
            </a:endParaRPr>
          </a:p>
          <a:p>
            <a:pPr algn="just">
              <a:lnSpc>
                <a:spcPct val="150000"/>
              </a:lnSpc>
              <a:spcBef>
                <a:spcPts val="600"/>
              </a:spcBef>
              <a:spcAft>
                <a:spcPts val="600"/>
              </a:spcAft>
            </a:pPr>
            <a:r>
              <a:rPr lang="es-ES" dirty="0">
                <a:latin typeface="Arial" pitchFamily="34" charset="0"/>
                <a:cs typeface="Arial" pitchFamily="34" charset="0"/>
              </a:rPr>
              <a:t>Se efectuará bajo las siguientes condiciones</a:t>
            </a:r>
            <a:r>
              <a:rPr lang="es-ES" dirty="0" smtClean="0">
                <a:latin typeface="Arial" pitchFamily="34" charset="0"/>
                <a:cs typeface="Arial" pitchFamily="34" charset="0"/>
              </a:rPr>
              <a:t>:</a:t>
            </a:r>
          </a:p>
          <a:p>
            <a:pPr marL="800100" lvl="1" indent="-342900" algn="just">
              <a:lnSpc>
                <a:spcPct val="150000"/>
              </a:lnSpc>
              <a:spcBef>
                <a:spcPts val="200"/>
              </a:spcBef>
              <a:spcAft>
                <a:spcPts val="600"/>
              </a:spcAft>
              <a:buClr>
                <a:srgbClr val="C00000"/>
              </a:buClr>
              <a:buFont typeface="Arial" pitchFamily="34" charset="0"/>
              <a:buChar char="•"/>
            </a:pPr>
            <a:r>
              <a:rPr lang="es-ES" dirty="0">
                <a:latin typeface="Arial" pitchFamily="34" charset="0"/>
                <a:cs typeface="Arial" pitchFamily="34" charset="0"/>
              </a:rPr>
              <a:t>Se ha de hacer por el tiempo imprescindible.</a:t>
            </a:r>
          </a:p>
          <a:p>
            <a:pPr marL="800100" lvl="1" indent="-342900" algn="just">
              <a:lnSpc>
                <a:spcPct val="150000"/>
              </a:lnSpc>
              <a:spcBef>
                <a:spcPts val="200"/>
              </a:spcBef>
              <a:spcAft>
                <a:spcPts val="600"/>
              </a:spcAft>
              <a:buClr>
                <a:srgbClr val="C00000"/>
              </a:buClr>
              <a:buFont typeface="Arial" pitchFamily="34" charset="0"/>
              <a:buChar char="•"/>
            </a:pPr>
            <a:r>
              <a:rPr lang="es-ES" dirty="0">
                <a:latin typeface="Arial" pitchFamily="34" charset="0"/>
                <a:cs typeface="Arial" pitchFamily="34" charset="0"/>
              </a:rPr>
              <a:t>Se realizará sin menoscabo de la dignidad, formación y formación profesional</a:t>
            </a:r>
            <a:r>
              <a:rPr lang="es-ES" dirty="0" smtClean="0">
                <a:latin typeface="Arial" pitchFamily="34" charset="0"/>
                <a:cs typeface="Arial" pitchFamily="34" charset="0"/>
              </a:rPr>
              <a:t>.</a:t>
            </a:r>
          </a:p>
          <a:p>
            <a:pPr marL="800100" lvl="1" indent="-342900" algn="just">
              <a:lnSpc>
                <a:spcPct val="150000"/>
              </a:lnSpc>
              <a:spcBef>
                <a:spcPts val="200"/>
              </a:spcBef>
              <a:spcAft>
                <a:spcPts val="600"/>
              </a:spcAft>
              <a:buClr>
                <a:srgbClr val="C00000"/>
              </a:buClr>
              <a:buFont typeface="Arial" pitchFamily="34" charset="0"/>
              <a:buChar char="•"/>
            </a:pPr>
            <a:r>
              <a:rPr lang="es-ES" dirty="0" smtClean="0">
                <a:latin typeface="Arial" pitchFamily="34" charset="0"/>
                <a:cs typeface="Arial" pitchFamily="34" charset="0"/>
              </a:rPr>
              <a:t>Se debe justificar por razones técnicas u organizativas</a:t>
            </a:r>
            <a:endParaRPr lang="es-ES" dirty="0">
              <a:latin typeface="Arial" pitchFamily="34" charset="0"/>
              <a:cs typeface="Arial" pitchFamily="34" charset="0"/>
            </a:endParaRPr>
          </a:p>
          <a:p>
            <a:pPr marL="0" lvl="1" indent="-342900" algn="just">
              <a:lnSpc>
                <a:spcPct val="150000"/>
              </a:lnSpc>
              <a:spcBef>
                <a:spcPts val="200"/>
              </a:spcBef>
              <a:spcAft>
                <a:spcPts val="600"/>
              </a:spcAft>
              <a:buClr>
                <a:srgbClr val="C00000"/>
              </a:buClr>
            </a:pPr>
            <a:r>
              <a:rPr lang="es-ES" dirty="0">
                <a:latin typeface="Arial" pitchFamily="34" charset="0"/>
                <a:cs typeface="Arial" pitchFamily="34" charset="0"/>
              </a:rPr>
              <a:t>Si se le asignan funciones de un grupo profesional </a:t>
            </a:r>
            <a:r>
              <a:rPr lang="es-ES" dirty="0" smtClean="0">
                <a:latin typeface="Arial" pitchFamily="34" charset="0"/>
                <a:cs typeface="Arial" pitchFamily="34" charset="0"/>
              </a:rPr>
              <a:t>inferior </a:t>
            </a:r>
            <a:r>
              <a:rPr lang="es-ES" dirty="0">
                <a:latin typeface="Arial" pitchFamily="34" charset="0"/>
                <a:cs typeface="Arial" pitchFamily="34" charset="0"/>
              </a:rPr>
              <a:t>=&gt; </a:t>
            </a:r>
            <a:r>
              <a:rPr lang="es-ES" b="1" dirty="0">
                <a:latin typeface="Arial" pitchFamily="34" charset="0"/>
                <a:cs typeface="Arial" pitchFamily="34" charset="0"/>
              </a:rPr>
              <a:t>Movilidad Funcional </a:t>
            </a:r>
            <a:r>
              <a:rPr lang="es-ES" b="1" dirty="0" smtClean="0">
                <a:latin typeface="Arial" pitchFamily="34" charset="0"/>
                <a:cs typeface="Arial" pitchFamily="34" charset="0"/>
              </a:rPr>
              <a:t>Descendente</a:t>
            </a:r>
            <a:endParaRPr lang="es-ES" dirty="0" smtClean="0">
              <a:latin typeface="Arial" pitchFamily="34" charset="0"/>
              <a:cs typeface="Arial" pitchFamily="34" charset="0"/>
            </a:endParaRPr>
          </a:p>
          <a:p>
            <a:pPr marL="0" lvl="1" indent="-342900" algn="just">
              <a:lnSpc>
                <a:spcPct val="150000"/>
              </a:lnSpc>
              <a:spcBef>
                <a:spcPts val="200"/>
              </a:spcBef>
              <a:spcAft>
                <a:spcPts val="600"/>
              </a:spcAft>
              <a:buClr>
                <a:srgbClr val="C00000"/>
              </a:buClr>
            </a:pPr>
            <a:r>
              <a:rPr lang="es-ES" dirty="0" smtClean="0">
                <a:latin typeface="Arial" pitchFamily="34" charset="0"/>
                <a:cs typeface="Arial" pitchFamily="34" charset="0"/>
              </a:rPr>
              <a:t>Si se le asignan </a:t>
            </a:r>
            <a:r>
              <a:rPr lang="es-ES" dirty="0">
                <a:latin typeface="Arial" pitchFamily="34" charset="0"/>
                <a:cs typeface="Arial" pitchFamily="34" charset="0"/>
              </a:rPr>
              <a:t>funciones de un </a:t>
            </a:r>
            <a:r>
              <a:rPr lang="es-ES" dirty="0" smtClean="0">
                <a:latin typeface="Arial" pitchFamily="34" charset="0"/>
                <a:cs typeface="Arial" pitchFamily="34" charset="0"/>
              </a:rPr>
              <a:t>grupo profesional superior =&gt; </a:t>
            </a:r>
            <a:r>
              <a:rPr lang="es-ES" b="1" dirty="0" smtClean="0">
                <a:latin typeface="Arial" pitchFamily="34" charset="0"/>
                <a:cs typeface="Arial" pitchFamily="34" charset="0"/>
              </a:rPr>
              <a:t>Movilidad Funcional Ascendente</a:t>
            </a:r>
          </a:p>
          <a:p>
            <a:pPr marL="0" lvl="1" indent="-342900" algn="just">
              <a:lnSpc>
                <a:spcPct val="150000"/>
              </a:lnSpc>
              <a:spcBef>
                <a:spcPts val="200"/>
              </a:spcBef>
              <a:spcAft>
                <a:spcPts val="600"/>
              </a:spcAft>
              <a:buClr>
                <a:srgbClr val="C00000"/>
              </a:buClr>
            </a:pPr>
            <a:r>
              <a:rPr lang="es-ES" dirty="0" smtClean="0">
                <a:latin typeface="Arial" pitchFamily="34" charset="0"/>
                <a:cs typeface="Arial" pitchFamily="34" charset="0"/>
              </a:rPr>
              <a:t>Si se le asignan </a:t>
            </a:r>
            <a:r>
              <a:rPr lang="es-ES" b="1" dirty="0" smtClean="0">
                <a:latin typeface="Arial" pitchFamily="34" charset="0"/>
                <a:cs typeface="Arial" pitchFamily="34" charset="0"/>
              </a:rPr>
              <a:t>funciones del mismo grupo profesional, </a:t>
            </a:r>
            <a:r>
              <a:rPr lang="es-ES" dirty="0" smtClean="0">
                <a:latin typeface="Arial" pitchFamily="34" charset="0"/>
                <a:cs typeface="Arial" pitchFamily="34" charset="0"/>
              </a:rPr>
              <a:t>no se exige causa, ni límite temporal</a:t>
            </a:r>
            <a:r>
              <a:rPr lang="es-ES" b="1" dirty="0" smtClean="0">
                <a:latin typeface="Arial" pitchFamily="34" charset="0"/>
                <a:cs typeface="Arial" pitchFamily="34" charset="0"/>
              </a:rPr>
              <a:t>.</a:t>
            </a:r>
          </a:p>
        </p:txBody>
      </p:sp>
    </p:spTree>
    <p:extLst>
      <p:ext uri="{BB962C8B-B14F-4D97-AF65-F5344CB8AC3E}">
        <p14:creationId xmlns:p14="http://schemas.microsoft.com/office/powerpoint/2010/main" val="39679434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a:duotone>
              <a:schemeClr val="accent1">
                <a:shade val="45000"/>
                <a:satMod val="135000"/>
              </a:schemeClr>
              <a:prstClr val="white"/>
            </a:duotone>
          </a:blip>
          <a:srcRect/>
          <a:stretch>
            <a:fillRect/>
          </a:stretch>
        </p:blipFill>
        <p:spPr bwMode="auto">
          <a:xfrm>
            <a:off x="717452" y="1100797"/>
            <a:ext cx="10874326" cy="4876800"/>
          </a:xfrm>
          <a:prstGeom prst="rect">
            <a:avLst/>
          </a:prstGeom>
          <a:noFill/>
          <a:ln w="9525">
            <a:noFill/>
            <a:miter lim="800000"/>
            <a:headEnd/>
            <a:tailEnd/>
          </a:ln>
          <a:effectLst/>
        </p:spPr>
      </p:pic>
      <p:sp>
        <p:nvSpPr>
          <p:cNvPr id="5" name="6 Rectángulo redondeado"/>
          <p:cNvSpPr/>
          <p:nvPr/>
        </p:nvSpPr>
        <p:spPr>
          <a:xfrm>
            <a:off x="1782499" y="462683"/>
            <a:ext cx="8280000"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smtClean="0">
                <a:solidFill>
                  <a:schemeClr val="tx1"/>
                </a:solidFill>
                <a:latin typeface="Arial" pitchFamily="34" charset="0"/>
                <a:cs typeface="Arial" pitchFamily="34" charset="0"/>
              </a:rPr>
              <a:t>6</a:t>
            </a:r>
            <a:r>
              <a:rPr lang="es-ES" sz="1900" b="1" dirty="0" smtClean="0">
                <a:solidFill>
                  <a:schemeClr val="tx1"/>
                </a:solidFill>
                <a:latin typeface="Arial" pitchFamily="34" charset="0"/>
                <a:cs typeface="Arial" pitchFamily="34" charset="0"/>
              </a:rPr>
              <a:t>. </a:t>
            </a:r>
            <a:r>
              <a:rPr lang="es-ES" sz="1900" b="1" dirty="0" smtClean="0">
                <a:solidFill>
                  <a:schemeClr val="tx1"/>
                </a:solidFill>
                <a:latin typeface="Arial" pitchFamily="34" charset="0"/>
                <a:cs typeface="Arial" pitchFamily="34" charset="0"/>
              </a:rPr>
              <a:t>PROCEDIMIENTO PARA IMPUGNAR JUDICIALMENTE UN</a:t>
            </a:r>
            <a:r>
              <a:rPr lang="es-ES" sz="1900" b="1" dirty="0" smtClean="0">
                <a:solidFill>
                  <a:schemeClr val="tx1"/>
                </a:solidFill>
                <a:latin typeface="Arial" pitchFamily="34" charset="0"/>
                <a:cs typeface="Arial" pitchFamily="34" charset="0"/>
              </a:rPr>
              <a:t> DESPIDO</a:t>
            </a:r>
            <a:endParaRPr lang="es-ES" sz="1900"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2905178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duotone>
              <a:schemeClr val="accent2">
                <a:shade val="45000"/>
                <a:satMod val="135000"/>
              </a:schemeClr>
              <a:prstClr val="white"/>
            </a:duotone>
          </a:blip>
          <a:stretch>
            <a:fillRect/>
          </a:stretch>
        </p:blipFill>
        <p:spPr>
          <a:xfrm>
            <a:off x="632826" y="880571"/>
            <a:ext cx="11001375" cy="4929386"/>
          </a:xfrm>
          <a:prstGeom prst="rect">
            <a:avLst/>
          </a:prstGeom>
        </p:spPr>
      </p:pic>
      <p:sp>
        <p:nvSpPr>
          <p:cNvPr id="3" name="Rectángulo 2"/>
          <p:cNvSpPr/>
          <p:nvPr/>
        </p:nvSpPr>
        <p:spPr>
          <a:xfrm>
            <a:off x="2208628" y="418906"/>
            <a:ext cx="7849772" cy="461665"/>
          </a:xfrm>
          <a:prstGeom prst="rect">
            <a:avLst/>
          </a:prstGeom>
        </p:spPr>
        <p:txBody>
          <a:bodyPr wrap="square">
            <a:spAutoFit/>
          </a:bodyPr>
          <a:lstStyle/>
          <a:p>
            <a:pPr algn="ctr"/>
            <a:r>
              <a:rPr lang="es-ES" sz="2400" b="1" dirty="0" smtClean="0">
                <a:solidFill>
                  <a:schemeClr val="accent2"/>
                </a:solidFill>
              </a:rPr>
              <a:t>CALIFICACIÓN DE LOS DESPIDOS EN LA SENTENCIA JUDICIAL</a:t>
            </a:r>
            <a:endParaRPr lang="es-ES" sz="2400" b="1" dirty="0">
              <a:solidFill>
                <a:schemeClr val="accent2"/>
              </a:solidFill>
            </a:endParaRPr>
          </a:p>
        </p:txBody>
      </p:sp>
    </p:spTree>
    <p:extLst>
      <p:ext uri="{BB962C8B-B14F-4D97-AF65-F5344CB8AC3E}">
        <p14:creationId xmlns:p14="http://schemas.microsoft.com/office/powerpoint/2010/main" val="30432545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duotone>
              <a:schemeClr val="accent1">
                <a:shade val="45000"/>
                <a:satMod val="135000"/>
              </a:schemeClr>
              <a:prstClr val="white"/>
            </a:duotone>
          </a:blip>
          <a:stretch>
            <a:fillRect/>
          </a:stretch>
        </p:blipFill>
        <p:spPr>
          <a:xfrm>
            <a:off x="1275617" y="802081"/>
            <a:ext cx="6630352" cy="4224334"/>
          </a:xfrm>
          <a:prstGeom prst="rect">
            <a:avLst/>
          </a:prstGeom>
        </p:spPr>
      </p:pic>
      <p:sp>
        <p:nvSpPr>
          <p:cNvPr id="5" name="Rectángulo 4"/>
          <p:cNvSpPr/>
          <p:nvPr/>
        </p:nvSpPr>
        <p:spPr>
          <a:xfrm>
            <a:off x="7905969" y="865274"/>
            <a:ext cx="3123175" cy="40979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CuadroTexto 5"/>
          <p:cNvSpPr txBox="1"/>
          <p:nvPr/>
        </p:nvSpPr>
        <p:spPr>
          <a:xfrm>
            <a:off x="8021943" y="1111348"/>
            <a:ext cx="2980752" cy="2031325"/>
          </a:xfrm>
          <a:prstGeom prst="rect">
            <a:avLst/>
          </a:prstGeom>
          <a:noFill/>
        </p:spPr>
        <p:txBody>
          <a:bodyPr wrap="none" rtlCol="0">
            <a:spAutoFit/>
          </a:bodyPr>
          <a:lstStyle/>
          <a:p>
            <a:pPr algn="just"/>
            <a:r>
              <a:rPr lang="es-ES" dirty="0" smtClean="0">
                <a:solidFill>
                  <a:schemeClr val="accent2"/>
                </a:solidFill>
              </a:rPr>
              <a:t>Readmisión obligatoria</a:t>
            </a:r>
          </a:p>
          <a:p>
            <a:pPr algn="just"/>
            <a:r>
              <a:rPr lang="es-ES" dirty="0" smtClean="0">
                <a:solidFill>
                  <a:schemeClr val="accent2"/>
                </a:solidFill>
              </a:rPr>
              <a:t>del trabajador con abono </a:t>
            </a:r>
          </a:p>
          <a:p>
            <a:pPr algn="just"/>
            <a:r>
              <a:rPr lang="es-ES" dirty="0" smtClean="0">
                <a:solidFill>
                  <a:schemeClr val="accent2"/>
                </a:solidFill>
              </a:rPr>
              <a:t>de los salarios de tramitación,</a:t>
            </a:r>
          </a:p>
          <a:p>
            <a:pPr algn="just"/>
            <a:r>
              <a:rPr lang="es-ES" dirty="0" smtClean="0">
                <a:solidFill>
                  <a:schemeClr val="accent2"/>
                </a:solidFill>
              </a:rPr>
              <a:t>es decir  de los salarios no </a:t>
            </a:r>
          </a:p>
          <a:p>
            <a:pPr algn="just"/>
            <a:r>
              <a:rPr lang="es-ES" dirty="0">
                <a:solidFill>
                  <a:schemeClr val="accent2"/>
                </a:solidFill>
              </a:rPr>
              <a:t>p</a:t>
            </a:r>
            <a:r>
              <a:rPr lang="es-ES" dirty="0" smtClean="0">
                <a:solidFill>
                  <a:schemeClr val="accent2"/>
                </a:solidFill>
              </a:rPr>
              <a:t>ercibidos desde la fecha del</a:t>
            </a:r>
          </a:p>
          <a:p>
            <a:pPr algn="just"/>
            <a:r>
              <a:rPr lang="es-ES" dirty="0" smtClean="0">
                <a:solidFill>
                  <a:schemeClr val="accent2"/>
                </a:solidFill>
              </a:rPr>
              <a:t>despido hasta la fecha de la </a:t>
            </a:r>
          </a:p>
          <a:p>
            <a:pPr algn="just"/>
            <a:r>
              <a:rPr lang="es-ES" dirty="0">
                <a:solidFill>
                  <a:schemeClr val="accent2"/>
                </a:solidFill>
              </a:rPr>
              <a:t>r</a:t>
            </a:r>
            <a:r>
              <a:rPr lang="es-ES" dirty="0" smtClean="0">
                <a:solidFill>
                  <a:schemeClr val="accent2"/>
                </a:solidFill>
              </a:rPr>
              <a:t>eadmisión. </a:t>
            </a:r>
            <a:endParaRPr lang="es-ES" dirty="0">
              <a:solidFill>
                <a:schemeClr val="accent2"/>
              </a:solidFill>
            </a:endParaRPr>
          </a:p>
        </p:txBody>
      </p:sp>
    </p:spTree>
    <p:extLst>
      <p:ext uri="{BB962C8B-B14F-4D97-AF65-F5344CB8AC3E}">
        <p14:creationId xmlns:p14="http://schemas.microsoft.com/office/powerpoint/2010/main" val="42421633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duotone>
              <a:schemeClr val="accent1">
                <a:shade val="45000"/>
                <a:satMod val="135000"/>
              </a:schemeClr>
              <a:prstClr val="white"/>
            </a:duotone>
          </a:blip>
          <a:stretch>
            <a:fillRect/>
          </a:stretch>
        </p:blipFill>
        <p:spPr>
          <a:xfrm>
            <a:off x="619125" y="365760"/>
            <a:ext cx="10953750" cy="5627077"/>
          </a:xfrm>
          <a:prstGeom prst="rect">
            <a:avLst/>
          </a:prstGeom>
        </p:spPr>
      </p:pic>
    </p:spTree>
    <p:extLst>
      <p:ext uri="{BB962C8B-B14F-4D97-AF65-F5344CB8AC3E}">
        <p14:creationId xmlns:p14="http://schemas.microsoft.com/office/powerpoint/2010/main" val="9532554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duotone>
              <a:schemeClr val="accent1">
                <a:shade val="45000"/>
                <a:satMod val="135000"/>
              </a:schemeClr>
              <a:prstClr val="white"/>
            </a:duotone>
          </a:blip>
          <a:stretch>
            <a:fillRect/>
          </a:stretch>
        </p:blipFill>
        <p:spPr>
          <a:xfrm>
            <a:off x="609600" y="393896"/>
            <a:ext cx="10972800" cy="5563992"/>
          </a:xfrm>
          <a:prstGeom prst="rect">
            <a:avLst/>
          </a:prstGeom>
        </p:spPr>
      </p:pic>
    </p:spTree>
    <p:extLst>
      <p:ext uri="{BB962C8B-B14F-4D97-AF65-F5344CB8AC3E}">
        <p14:creationId xmlns:p14="http://schemas.microsoft.com/office/powerpoint/2010/main" val="41972859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415614" y="450167"/>
            <a:ext cx="10123483" cy="5667008"/>
          </a:xfrm>
          <a:prstGeom prst="rect">
            <a:avLst/>
          </a:prstGeom>
        </p:spPr>
      </p:pic>
    </p:spTree>
    <p:extLst>
      <p:ext uri="{BB962C8B-B14F-4D97-AF65-F5344CB8AC3E}">
        <p14:creationId xmlns:p14="http://schemas.microsoft.com/office/powerpoint/2010/main" val="3601662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3307955" y="372949"/>
            <a:ext cx="5293757" cy="523220"/>
          </a:xfrm>
          <a:prstGeom prst="rect">
            <a:avLst/>
          </a:prstGeom>
        </p:spPr>
        <p:txBody>
          <a:bodyPr wrap="none">
            <a:spAutoFit/>
          </a:bodyPr>
          <a:lstStyle/>
          <a:p>
            <a:pPr algn="ctr"/>
            <a:r>
              <a:rPr lang="es-ES" sz="2800" b="1" dirty="0" smtClean="0">
                <a:solidFill>
                  <a:schemeClr val="accent2"/>
                </a:solidFill>
              </a:rPr>
              <a:t>CÁLCULO DE LA INDEMNIZACIÓN</a:t>
            </a:r>
            <a:endParaRPr lang="es-ES" sz="2800" b="1" dirty="0" smtClean="0">
              <a:solidFill>
                <a:schemeClr val="accent2"/>
              </a:solidFill>
            </a:endParaRPr>
          </a:p>
        </p:txBody>
      </p:sp>
      <p:pic>
        <p:nvPicPr>
          <p:cNvPr id="3" name="Imagen 2"/>
          <p:cNvPicPr>
            <a:picLocks noChangeAspect="1"/>
          </p:cNvPicPr>
          <p:nvPr/>
        </p:nvPicPr>
        <p:blipFill>
          <a:blip r:embed="rId2">
            <a:duotone>
              <a:schemeClr val="accent2">
                <a:shade val="45000"/>
                <a:satMod val="135000"/>
              </a:schemeClr>
              <a:prstClr val="white"/>
            </a:duotone>
          </a:blip>
          <a:stretch>
            <a:fillRect/>
          </a:stretch>
        </p:blipFill>
        <p:spPr>
          <a:xfrm>
            <a:off x="759655" y="1064981"/>
            <a:ext cx="10832123" cy="4801247"/>
          </a:xfrm>
          <a:prstGeom prst="rect">
            <a:avLst/>
          </a:prstGeom>
        </p:spPr>
      </p:pic>
      <p:sp>
        <p:nvSpPr>
          <p:cNvPr id="4" name="CuadroTexto 3"/>
          <p:cNvSpPr txBox="1"/>
          <p:nvPr/>
        </p:nvSpPr>
        <p:spPr>
          <a:xfrm>
            <a:off x="2285999" y="5866228"/>
            <a:ext cx="7779434" cy="369332"/>
          </a:xfrm>
          <a:prstGeom prst="rect">
            <a:avLst/>
          </a:prstGeom>
          <a:noFill/>
        </p:spPr>
        <p:txBody>
          <a:bodyPr wrap="square" rtlCol="0">
            <a:spAutoFit/>
          </a:bodyPr>
          <a:lstStyle/>
          <a:p>
            <a:r>
              <a:rPr lang="es-ES" dirty="0" smtClean="0"/>
              <a:t>NO OLVIDAR  LOS TOPES MÁXIMOS DE CADA UNA DE LAS INDEMNIZACIONES</a:t>
            </a:r>
            <a:endParaRPr lang="es-ES" dirty="0"/>
          </a:p>
        </p:txBody>
      </p:sp>
    </p:spTree>
    <p:extLst>
      <p:ext uri="{BB962C8B-B14F-4D97-AF65-F5344CB8AC3E}">
        <p14:creationId xmlns:p14="http://schemas.microsoft.com/office/powerpoint/2010/main" val="39822159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4310770" y="0"/>
            <a:ext cx="3321935" cy="461665"/>
          </a:xfrm>
          <a:prstGeom prst="rect">
            <a:avLst/>
          </a:prstGeom>
        </p:spPr>
        <p:txBody>
          <a:bodyPr wrap="none">
            <a:spAutoFit/>
          </a:bodyPr>
          <a:lstStyle/>
          <a:p>
            <a:pPr algn="ctr"/>
            <a:r>
              <a:rPr lang="es-ES" sz="2400" b="1" dirty="0" smtClean="0">
                <a:solidFill>
                  <a:schemeClr val="accent2"/>
                </a:solidFill>
              </a:rPr>
              <a:t>CÁLCULO DEL </a:t>
            </a:r>
            <a:r>
              <a:rPr lang="es-ES" sz="2400" b="1" dirty="0" smtClean="0">
                <a:solidFill>
                  <a:schemeClr val="accent2"/>
                </a:solidFill>
              </a:rPr>
              <a:t>FINIQUITO</a:t>
            </a:r>
            <a:endParaRPr lang="es-ES" sz="2400" b="1" dirty="0" smtClean="0">
              <a:solidFill>
                <a:schemeClr val="accent2"/>
              </a:solidFill>
            </a:endParaRPr>
          </a:p>
        </p:txBody>
      </p:sp>
      <p:graphicFrame>
        <p:nvGraphicFramePr>
          <p:cNvPr id="8" name="7 Diagrama"/>
          <p:cNvGraphicFramePr/>
          <p:nvPr>
            <p:extLst>
              <p:ext uri="{D42A27DB-BD31-4B8C-83A1-F6EECF244321}">
                <p14:modId xmlns:p14="http://schemas.microsoft.com/office/powerpoint/2010/main" val="3890006190"/>
              </p:ext>
            </p:extLst>
          </p:nvPr>
        </p:nvGraphicFramePr>
        <p:xfrm>
          <a:off x="436098" y="461665"/>
          <a:ext cx="11043139" cy="57671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373779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Layer>
                </a14:imgProps>
              </a:ext>
            </a:extLst>
          </a:blip>
          <a:srcRect l="32614" t="32593" r="17583" b="31790"/>
          <a:stretch/>
        </p:blipFill>
        <p:spPr bwMode="auto">
          <a:xfrm>
            <a:off x="720232" y="880534"/>
            <a:ext cx="10776536" cy="4865511"/>
          </a:xfrm>
          <a:prstGeom prst="rect">
            <a:avLst/>
          </a:prstGeom>
          <a:noFill/>
          <a:ln w="9525">
            <a:noFill/>
            <a:miter lim="800000"/>
            <a:headEnd/>
            <a:tailEnd/>
          </a:ln>
          <a:effectLst/>
        </p:spPr>
      </p:pic>
    </p:spTree>
    <p:extLst>
      <p:ext uri="{BB962C8B-B14F-4D97-AF65-F5344CB8AC3E}">
        <p14:creationId xmlns:p14="http://schemas.microsoft.com/office/powerpoint/2010/main" val="32428960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4 Rectángulo redondeado"/>
          <p:cNvSpPr/>
          <p:nvPr/>
        </p:nvSpPr>
        <p:spPr>
          <a:xfrm>
            <a:off x="1956000" y="1152000"/>
            <a:ext cx="8280000" cy="476800"/>
          </a:xfrm>
          <a:prstGeom prst="roundRect">
            <a:avLst/>
          </a:prstGeom>
          <a:solidFill>
            <a:srgbClr val="C00000">
              <a:alpha val="50000"/>
            </a:srgbClr>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900" b="1" dirty="0">
                <a:solidFill>
                  <a:schemeClr val="tx1"/>
                </a:solidFill>
                <a:latin typeface="Arial" pitchFamily="34" charset="0"/>
                <a:cs typeface="Arial" pitchFamily="34" charset="0"/>
              </a:rPr>
              <a:t>2</a:t>
            </a:r>
            <a:r>
              <a:rPr lang="es-ES" sz="1900" b="1" dirty="0" smtClean="0">
                <a:solidFill>
                  <a:schemeClr val="tx1"/>
                </a:solidFill>
                <a:latin typeface="Arial" pitchFamily="34" charset="0"/>
                <a:cs typeface="Arial" pitchFamily="34" charset="0"/>
              </a:rPr>
              <a:t>. MOVILIDAD GEOGRÁFICA</a:t>
            </a:r>
            <a:endParaRPr lang="es-ES" sz="1900" b="1" dirty="0">
              <a:solidFill>
                <a:schemeClr val="tx1"/>
              </a:solidFill>
              <a:latin typeface="Arial" pitchFamily="34" charset="0"/>
              <a:cs typeface="Arial" pitchFamily="34" charset="0"/>
            </a:endParaRPr>
          </a:p>
        </p:txBody>
      </p:sp>
      <p:sp>
        <p:nvSpPr>
          <p:cNvPr id="2" name="Rectángulo 1"/>
          <p:cNvSpPr/>
          <p:nvPr/>
        </p:nvSpPr>
        <p:spPr>
          <a:xfrm>
            <a:off x="733777" y="1774982"/>
            <a:ext cx="10724445" cy="3308598"/>
          </a:xfrm>
          <a:prstGeom prst="rect">
            <a:avLst/>
          </a:prstGeom>
        </p:spPr>
        <p:txBody>
          <a:bodyPr wrap="square">
            <a:spAutoFit/>
          </a:bodyPr>
          <a:lstStyle/>
          <a:p>
            <a:pPr algn="just">
              <a:lnSpc>
                <a:spcPct val="150000"/>
              </a:lnSpc>
              <a:spcBef>
                <a:spcPts val="600"/>
              </a:spcBef>
              <a:spcAft>
                <a:spcPts val="600"/>
              </a:spcAft>
            </a:pPr>
            <a:r>
              <a:rPr lang="es-ES" dirty="0">
                <a:latin typeface="Arial" pitchFamily="34" charset="0"/>
                <a:cs typeface="Arial" pitchFamily="34" charset="0"/>
              </a:rPr>
              <a:t>El </a:t>
            </a:r>
            <a:r>
              <a:rPr lang="es-ES" dirty="0" smtClean="0">
                <a:latin typeface="Arial" pitchFamily="34" charset="0"/>
                <a:cs typeface="Arial" pitchFamily="34" charset="0"/>
              </a:rPr>
              <a:t>cambio de </a:t>
            </a:r>
            <a:r>
              <a:rPr lang="es-ES" dirty="0">
                <a:latin typeface="Arial" pitchFamily="34" charset="0"/>
                <a:cs typeface="Arial" pitchFamily="34" charset="0"/>
              </a:rPr>
              <a:t>puesto de trabajo que suponga el cambio de </a:t>
            </a:r>
            <a:r>
              <a:rPr lang="es-ES" dirty="0" smtClean="0">
                <a:latin typeface="Arial" pitchFamily="34" charset="0"/>
                <a:cs typeface="Arial" pitchFamily="34" charset="0"/>
              </a:rPr>
              <a:t>residencia, temporal o definitivo, constituye una movilidad geográfica, salvo que en el contrato de trabajo se haya pactado la movilidad entre centros de trabajo. En caso de movilidad geográfica, el </a:t>
            </a:r>
            <a:r>
              <a:rPr lang="es-ES" dirty="0">
                <a:latin typeface="Arial" pitchFamily="34" charset="0"/>
                <a:cs typeface="Arial" pitchFamily="34" charset="0"/>
              </a:rPr>
              <a:t>trabajador podrá optar por:</a:t>
            </a:r>
          </a:p>
          <a:p>
            <a:pPr marL="800100" lvl="1" indent="-342900" algn="just">
              <a:lnSpc>
                <a:spcPct val="150000"/>
              </a:lnSpc>
              <a:spcBef>
                <a:spcPts val="200"/>
              </a:spcBef>
              <a:spcAft>
                <a:spcPts val="600"/>
              </a:spcAft>
              <a:buClr>
                <a:srgbClr val="C00000"/>
              </a:buClr>
              <a:buFont typeface="Arial" pitchFamily="34" charset="0"/>
              <a:buChar char="•"/>
            </a:pPr>
            <a:r>
              <a:rPr lang="es-ES" dirty="0">
                <a:latin typeface="Arial" pitchFamily="34" charset="0"/>
                <a:cs typeface="Arial" pitchFamily="34" charset="0"/>
              </a:rPr>
              <a:t>Una compensación </a:t>
            </a:r>
            <a:r>
              <a:rPr lang="es-ES" dirty="0" smtClean="0">
                <a:latin typeface="Arial" pitchFamily="34" charset="0"/>
                <a:cs typeface="Arial" pitchFamily="34" charset="0"/>
              </a:rPr>
              <a:t>económica (gastos del traslado), o</a:t>
            </a:r>
            <a:endParaRPr lang="es-ES" dirty="0">
              <a:latin typeface="Arial" pitchFamily="34" charset="0"/>
              <a:cs typeface="Arial" pitchFamily="34" charset="0"/>
            </a:endParaRPr>
          </a:p>
          <a:p>
            <a:pPr marL="800100" lvl="1" indent="-342900" algn="just">
              <a:lnSpc>
                <a:spcPct val="150000"/>
              </a:lnSpc>
              <a:spcBef>
                <a:spcPts val="200"/>
              </a:spcBef>
              <a:spcAft>
                <a:spcPts val="600"/>
              </a:spcAft>
              <a:buClr>
                <a:srgbClr val="C00000"/>
              </a:buClr>
              <a:buFont typeface="Arial" pitchFamily="34" charset="0"/>
              <a:buChar char="•"/>
            </a:pPr>
            <a:r>
              <a:rPr lang="es-ES" dirty="0">
                <a:latin typeface="Arial" pitchFamily="34" charset="0"/>
                <a:cs typeface="Arial" pitchFamily="34" charset="0"/>
              </a:rPr>
              <a:t>La extinción del contrato de trabajo y una indemnización de 20 días por año </a:t>
            </a:r>
            <a:r>
              <a:rPr lang="es-ES" dirty="0" smtClean="0">
                <a:latin typeface="Arial" pitchFamily="34" charset="0"/>
                <a:cs typeface="Arial" pitchFamily="34" charset="0"/>
              </a:rPr>
              <a:t>trabajado</a:t>
            </a:r>
            <a:r>
              <a:rPr lang="es-ES" dirty="0">
                <a:latin typeface="Arial" pitchFamily="34" charset="0"/>
                <a:cs typeface="Arial" pitchFamily="34" charset="0"/>
              </a:rPr>
              <a:t> </a:t>
            </a:r>
            <a:r>
              <a:rPr lang="es-ES" dirty="0" smtClean="0">
                <a:latin typeface="Arial" pitchFamily="34" charset="0"/>
                <a:cs typeface="Arial" pitchFamily="34" charset="0"/>
              </a:rPr>
              <a:t>con el límite de 12 mensualidades (un año de salario), solo si es definitivo.</a:t>
            </a:r>
            <a:endParaRPr lang="es-ES" dirty="0">
              <a:latin typeface="Arial" pitchFamily="34" charset="0"/>
              <a:cs typeface="Arial" pitchFamily="34" charset="0"/>
            </a:endParaRPr>
          </a:p>
          <a:p>
            <a:pPr marL="0" lvl="1" indent="-342900" algn="just">
              <a:lnSpc>
                <a:spcPct val="150000"/>
              </a:lnSpc>
              <a:spcBef>
                <a:spcPts val="200"/>
              </a:spcBef>
              <a:spcAft>
                <a:spcPts val="600"/>
              </a:spcAft>
              <a:buClr>
                <a:srgbClr val="C00000"/>
              </a:buClr>
            </a:pPr>
            <a:r>
              <a:rPr lang="es-ES" dirty="0">
                <a:latin typeface="Arial" pitchFamily="34" charset="0"/>
                <a:cs typeface="Arial" pitchFamily="34" charset="0"/>
              </a:rPr>
              <a:t>Las modalidades de traslado o desplazamiento de trabajadores son</a:t>
            </a:r>
            <a:r>
              <a:rPr lang="es-ES" dirty="0" smtClean="0">
                <a:latin typeface="Arial" pitchFamily="34" charset="0"/>
                <a:cs typeface="Arial" pitchFamily="34" charset="0"/>
              </a:rPr>
              <a:t>:</a:t>
            </a:r>
            <a:endParaRPr lang="es-ES" dirty="0">
              <a:latin typeface="Arial" pitchFamily="34" charset="0"/>
              <a:cs typeface="Arial" pitchFamily="34" charset="0"/>
            </a:endParaRPr>
          </a:p>
        </p:txBody>
      </p:sp>
      <p:graphicFrame>
        <p:nvGraphicFramePr>
          <p:cNvPr id="4" name="4 Diagrama"/>
          <p:cNvGraphicFramePr/>
          <p:nvPr>
            <p:extLst>
              <p:ext uri="{D42A27DB-BD31-4B8C-83A1-F6EECF244321}">
                <p14:modId xmlns:p14="http://schemas.microsoft.com/office/powerpoint/2010/main" val="4192584002"/>
              </p:ext>
            </p:extLst>
          </p:nvPr>
        </p:nvGraphicFramePr>
        <p:xfrm>
          <a:off x="3528604" y="4771503"/>
          <a:ext cx="7929618" cy="17859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2290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2">
            <a:duotone>
              <a:schemeClr val="accent2">
                <a:shade val="45000"/>
                <a:satMod val="135000"/>
              </a:schemeClr>
              <a:prstClr val="white"/>
            </a:duotone>
          </a:blip>
          <a:srcRect l="32614" t="17481" r="17750" b="8296"/>
          <a:stretch>
            <a:fillRect/>
          </a:stretch>
        </p:blipFill>
        <p:spPr bwMode="auto">
          <a:xfrm>
            <a:off x="372532" y="383823"/>
            <a:ext cx="11401777" cy="5792328"/>
          </a:xfrm>
          <a:prstGeom prst="rect">
            <a:avLst/>
          </a:prstGeom>
          <a:noFill/>
          <a:ln w="9525">
            <a:noFill/>
            <a:miter lim="800000"/>
            <a:headEnd/>
            <a:tailEnd/>
          </a:ln>
          <a:effectLst/>
        </p:spPr>
      </p:pic>
    </p:spTree>
    <p:extLst>
      <p:ext uri="{BB962C8B-B14F-4D97-AF65-F5344CB8AC3E}">
        <p14:creationId xmlns:p14="http://schemas.microsoft.com/office/powerpoint/2010/main" val="34697923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ángulo 12"/>
          <p:cNvSpPr/>
          <p:nvPr/>
        </p:nvSpPr>
        <p:spPr>
          <a:xfrm>
            <a:off x="2427111" y="372949"/>
            <a:ext cx="6677864" cy="461665"/>
          </a:xfrm>
          <a:prstGeom prst="rect">
            <a:avLst/>
          </a:prstGeom>
        </p:spPr>
        <p:txBody>
          <a:bodyPr wrap="square">
            <a:spAutoFit/>
          </a:bodyPr>
          <a:lstStyle/>
          <a:p>
            <a:pPr algn="ctr"/>
            <a:r>
              <a:rPr lang="es-ES_tradnl" sz="2400" b="1" dirty="0" smtClean="0"/>
              <a:t>Movilidad geográfica individual o colectiva</a:t>
            </a:r>
            <a:endParaRPr lang="es-ES_tradnl" sz="2400" dirty="0"/>
          </a:p>
        </p:txBody>
      </p:sp>
      <p:grpSp>
        <p:nvGrpSpPr>
          <p:cNvPr id="12" name="11 Grupo"/>
          <p:cNvGrpSpPr/>
          <p:nvPr/>
        </p:nvGrpSpPr>
        <p:grpSpPr>
          <a:xfrm>
            <a:off x="1299823" y="1122217"/>
            <a:ext cx="9444669" cy="4950480"/>
            <a:chOff x="3064180" y="1256329"/>
            <a:chExt cx="7143220" cy="4067892"/>
          </a:xfrm>
        </p:grpSpPr>
        <p:pic>
          <p:nvPicPr>
            <p:cNvPr id="2050" name="Picture 2"/>
            <p:cNvPicPr>
              <a:picLocks noChangeAspect="1" noChangeArrowheads="1"/>
            </p:cNvPicPr>
            <p:nvPr/>
          </p:nvPicPr>
          <p:blipFill rotWithShape="1">
            <a:blip r:embed="rId2">
              <a:duotone>
                <a:schemeClr val="accent2">
                  <a:shade val="45000"/>
                  <a:satMod val="135000"/>
                </a:schemeClr>
                <a:prstClr val="white"/>
              </a:duotone>
            </a:blip>
            <a:srcRect l="32614" t="29037" r="32667" b="53844"/>
            <a:stretch/>
          </p:blipFill>
          <p:spPr bwMode="auto">
            <a:xfrm>
              <a:off x="3064180" y="1256329"/>
              <a:ext cx="7143220" cy="1981200"/>
            </a:xfrm>
            <a:prstGeom prst="rect">
              <a:avLst/>
            </a:prstGeom>
            <a:noFill/>
            <a:ln w="9525">
              <a:noFill/>
              <a:miter lim="800000"/>
              <a:headEnd/>
              <a:tailEnd/>
            </a:ln>
            <a:effectLst/>
          </p:spPr>
        </p:pic>
        <p:pic>
          <p:nvPicPr>
            <p:cNvPr id="2052" name="Picture 4"/>
            <p:cNvPicPr>
              <a:picLocks noChangeAspect="1" noChangeArrowheads="1"/>
            </p:cNvPicPr>
            <p:nvPr/>
          </p:nvPicPr>
          <p:blipFill rotWithShape="1">
            <a:blip r:embed="rId3">
              <a:duotone>
                <a:schemeClr val="accent2">
                  <a:shade val="45000"/>
                  <a:satMod val="135000"/>
                </a:schemeClr>
                <a:prstClr val="white"/>
              </a:duotone>
              <a:extLst>
                <a:ext uri="{BEBA8EAE-BF5A-486C-A8C5-ECC9F3942E4B}">
                  <a14:imgProps xmlns:a14="http://schemas.microsoft.com/office/drawing/2010/main">
                    <a14:imgLayer r:embed="rId4">
                      <a14:imgEffect>
                        <a14:saturation sat="134000"/>
                      </a14:imgEffect>
                    </a14:imgLayer>
                  </a14:imgProps>
                </a:ext>
              </a:extLst>
            </a:blip>
            <a:srcRect l="68000" t="44889" r="17417" b="34975"/>
            <a:stretch/>
          </p:blipFill>
          <p:spPr bwMode="auto">
            <a:xfrm>
              <a:off x="7776163" y="3473858"/>
              <a:ext cx="2382463" cy="1850363"/>
            </a:xfrm>
            <a:prstGeom prst="rect">
              <a:avLst/>
            </a:prstGeom>
            <a:noFill/>
            <a:ln w="9525">
              <a:noFill/>
              <a:miter lim="800000"/>
              <a:headEnd/>
              <a:tailEnd/>
            </a:ln>
            <a:effectLst/>
          </p:spPr>
        </p:pic>
      </p:grpSp>
      <p:graphicFrame>
        <p:nvGraphicFramePr>
          <p:cNvPr id="3" name="Tabla 2"/>
          <p:cNvGraphicFramePr>
            <a:graphicFrameLocks noGrp="1"/>
          </p:cNvGraphicFramePr>
          <p:nvPr>
            <p:extLst>
              <p:ext uri="{D42A27DB-BD31-4B8C-83A1-F6EECF244321}">
                <p14:modId xmlns:p14="http://schemas.microsoft.com/office/powerpoint/2010/main" val="3952147747"/>
              </p:ext>
            </p:extLst>
          </p:nvPr>
        </p:nvGraphicFramePr>
        <p:xfrm>
          <a:off x="534569" y="3820871"/>
          <a:ext cx="6597750" cy="2377440"/>
        </p:xfrm>
        <a:graphic>
          <a:graphicData uri="http://schemas.openxmlformats.org/drawingml/2006/table">
            <a:tbl>
              <a:tblPr firstRow="1" bandRow="1"/>
              <a:tblGrid>
                <a:gridCol w="3298875">
                  <a:extLst>
                    <a:ext uri="{9D8B030D-6E8A-4147-A177-3AD203B41FA5}">
                      <a16:colId xmlns:a16="http://schemas.microsoft.com/office/drawing/2014/main" val="2310296954"/>
                    </a:ext>
                  </a:extLst>
                </a:gridCol>
                <a:gridCol w="3298875">
                  <a:extLst>
                    <a:ext uri="{9D8B030D-6E8A-4147-A177-3AD203B41FA5}">
                      <a16:colId xmlns:a16="http://schemas.microsoft.com/office/drawing/2014/main" val="2698671934"/>
                    </a:ext>
                  </a:extLst>
                </a:gridCol>
              </a:tblGrid>
              <a:tr h="2251826">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s-ES" sz="2400" dirty="0"/>
                        <a:t>Individual </a:t>
                      </a:r>
                    </a:p>
                    <a:p>
                      <a:endParaRPr lang="es-ES" sz="1800" b="0" kern="1200" baseline="0" dirty="0" smtClean="0">
                        <a:solidFill>
                          <a:schemeClr val="lt1"/>
                        </a:solidFill>
                        <a:latin typeface="+mn-lt"/>
                        <a:ea typeface="+mn-ea"/>
                        <a:cs typeface="+mn-cs"/>
                      </a:endParaRPr>
                    </a:p>
                    <a:p>
                      <a:r>
                        <a:rPr lang="es-ES" sz="1800" b="0" kern="1200" baseline="0" dirty="0" smtClean="0">
                          <a:solidFill>
                            <a:schemeClr val="lt1"/>
                          </a:solidFill>
                          <a:latin typeface="+mn-lt"/>
                          <a:ea typeface="+mn-ea"/>
                          <a:cs typeface="+mn-cs"/>
                        </a:rPr>
                        <a:t>El </a:t>
                      </a:r>
                      <a:r>
                        <a:rPr lang="es-ES" sz="1800" b="0" kern="1200" baseline="0" dirty="0">
                          <a:solidFill>
                            <a:schemeClr val="lt1"/>
                          </a:solidFill>
                          <a:latin typeface="+mn-lt"/>
                          <a:ea typeface="+mn-ea"/>
                          <a:cs typeface="+mn-cs"/>
                        </a:rPr>
                        <a:t>trabajador puede optar entre:</a:t>
                      </a:r>
                    </a:p>
                    <a:p>
                      <a:pPr>
                        <a:buFont typeface="Arial" pitchFamily="34" charset="0"/>
                        <a:buChar char="•"/>
                      </a:pPr>
                      <a:r>
                        <a:rPr lang="es-ES" sz="1800" b="0" kern="1200" baseline="0" dirty="0">
                          <a:solidFill>
                            <a:schemeClr val="lt1"/>
                          </a:solidFill>
                          <a:latin typeface="+mn-lt"/>
                          <a:ea typeface="+mn-ea"/>
                          <a:cs typeface="+mn-cs"/>
                        </a:rPr>
                        <a:t>Aceptar el traslado. </a:t>
                      </a:r>
                    </a:p>
                    <a:p>
                      <a:pPr>
                        <a:buFont typeface="Arial" pitchFamily="34" charset="0"/>
                        <a:buChar char="•"/>
                      </a:pPr>
                      <a:r>
                        <a:rPr lang="es-ES" sz="1800" b="0" kern="1200" baseline="0" dirty="0">
                          <a:solidFill>
                            <a:schemeClr val="lt1"/>
                          </a:solidFill>
                          <a:latin typeface="+mn-lt"/>
                          <a:ea typeface="+mn-ea"/>
                          <a:cs typeface="+mn-cs"/>
                        </a:rPr>
                        <a:t>Extinguir el contrato y cobrar una indemnización.</a:t>
                      </a:r>
                    </a:p>
                    <a:p>
                      <a:pPr>
                        <a:buFont typeface="Arial" pitchFamily="34" charset="0"/>
                        <a:buChar char="•"/>
                      </a:pPr>
                      <a:r>
                        <a:rPr lang="es-ES" sz="1800" b="0" kern="1200" baseline="0" dirty="0">
                          <a:solidFill>
                            <a:schemeClr val="lt1"/>
                          </a:solidFill>
                          <a:latin typeface="+mn-lt"/>
                          <a:ea typeface="+mn-ea"/>
                          <a:cs typeface="+mn-cs"/>
                        </a:rPr>
                        <a:t>Reclamar en el Juzgado de lo Social. 	</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2">
                        <a:lumMod val="60000"/>
                        <a:lumOff val="40000"/>
                      </a:schemeClr>
                    </a:solidFill>
                  </a:tcPr>
                </a:tc>
                <a:tc>
                  <a:txBody>
                    <a:bodyPr/>
                    <a:lstStyle>
                      <a:lvl1pPr marL="0" algn="l" defTabSz="914400" rtl="0" eaLnBrk="1" latinLnBrk="0" hangingPunct="1">
                        <a:defRPr sz="1800" b="1" kern="1200">
                          <a:solidFill>
                            <a:schemeClr val="lt1"/>
                          </a:solidFill>
                          <a:latin typeface="Calibri"/>
                        </a:defRPr>
                      </a:lvl1pPr>
                      <a:lvl2pPr marL="457200" algn="l" defTabSz="914400" rtl="0" eaLnBrk="1" latinLnBrk="0" hangingPunct="1">
                        <a:defRPr sz="1800" b="1" kern="1200">
                          <a:solidFill>
                            <a:schemeClr val="lt1"/>
                          </a:solidFill>
                          <a:latin typeface="Calibri"/>
                        </a:defRPr>
                      </a:lvl2pPr>
                      <a:lvl3pPr marL="914400" algn="l" defTabSz="914400" rtl="0" eaLnBrk="1" latinLnBrk="0" hangingPunct="1">
                        <a:defRPr sz="1800" b="1" kern="1200">
                          <a:solidFill>
                            <a:schemeClr val="lt1"/>
                          </a:solidFill>
                          <a:latin typeface="Calibri"/>
                        </a:defRPr>
                      </a:lvl3pPr>
                      <a:lvl4pPr marL="1371600" algn="l" defTabSz="914400" rtl="0" eaLnBrk="1" latinLnBrk="0" hangingPunct="1">
                        <a:defRPr sz="1800" b="1" kern="1200">
                          <a:solidFill>
                            <a:schemeClr val="lt1"/>
                          </a:solidFill>
                          <a:latin typeface="Calibri"/>
                        </a:defRPr>
                      </a:lvl4pPr>
                      <a:lvl5pPr marL="1828800" algn="l" defTabSz="914400" rtl="0" eaLnBrk="1" latinLnBrk="0" hangingPunct="1">
                        <a:defRPr sz="1800" b="1" kern="1200">
                          <a:solidFill>
                            <a:schemeClr val="lt1"/>
                          </a:solidFill>
                          <a:latin typeface="Calibri"/>
                        </a:defRPr>
                      </a:lvl5pPr>
                      <a:lvl6pPr marL="2286000" algn="l" defTabSz="914400" rtl="0" eaLnBrk="1" latinLnBrk="0" hangingPunct="1">
                        <a:defRPr sz="1800" b="1" kern="1200">
                          <a:solidFill>
                            <a:schemeClr val="lt1"/>
                          </a:solidFill>
                          <a:latin typeface="Calibri"/>
                        </a:defRPr>
                      </a:lvl6pPr>
                      <a:lvl7pPr marL="2743200" algn="l" defTabSz="914400" rtl="0" eaLnBrk="1" latinLnBrk="0" hangingPunct="1">
                        <a:defRPr sz="1800" b="1" kern="1200">
                          <a:solidFill>
                            <a:schemeClr val="lt1"/>
                          </a:solidFill>
                          <a:latin typeface="Calibri"/>
                        </a:defRPr>
                      </a:lvl7pPr>
                      <a:lvl8pPr marL="3200400" algn="l" defTabSz="914400" rtl="0" eaLnBrk="1" latinLnBrk="0" hangingPunct="1">
                        <a:defRPr sz="1800" b="1" kern="1200">
                          <a:solidFill>
                            <a:schemeClr val="lt1"/>
                          </a:solidFill>
                          <a:latin typeface="Calibri"/>
                        </a:defRPr>
                      </a:lvl8pPr>
                      <a:lvl9pPr marL="3657600" algn="l" defTabSz="914400" rtl="0" eaLnBrk="1" latinLnBrk="0" hangingPunct="1">
                        <a:defRPr sz="1800" b="1" kern="1200">
                          <a:solidFill>
                            <a:schemeClr val="lt1"/>
                          </a:solidFill>
                          <a:latin typeface="Calibri"/>
                        </a:defRPr>
                      </a:lvl9pPr>
                    </a:lstStyle>
                    <a:p>
                      <a:r>
                        <a:rPr lang="es-ES" sz="2400" dirty="0"/>
                        <a:t>Colectivo</a:t>
                      </a:r>
                    </a:p>
                    <a:p>
                      <a:pPr marL="285750" indent="-285750">
                        <a:buFontTx/>
                        <a:buChar char="-"/>
                      </a:pPr>
                      <a:r>
                        <a:rPr lang="es-ES" sz="1800" b="0" kern="1200" baseline="0" dirty="0" smtClean="0">
                          <a:solidFill>
                            <a:schemeClr val="lt1"/>
                          </a:solidFill>
                          <a:latin typeface="+mn-lt"/>
                          <a:ea typeface="+mn-ea"/>
                          <a:cs typeface="+mn-cs"/>
                        </a:rPr>
                        <a:t>Afecta a un grupo (dentro de los límites del cuadro adjunto) o a todos los trabajadores.</a:t>
                      </a:r>
                    </a:p>
                    <a:p>
                      <a:pPr marL="285750" indent="-285750">
                        <a:buFontTx/>
                        <a:buChar char="-"/>
                      </a:pPr>
                      <a:r>
                        <a:rPr lang="es-ES" sz="1800" b="0" kern="1200" baseline="0" dirty="0" smtClean="0">
                          <a:solidFill>
                            <a:schemeClr val="lt1"/>
                          </a:solidFill>
                          <a:latin typeface="+mn-lt"/>
                          <a:ea typeface="+mn-ea"/>
                          <a:cs typeface="+mn-cs"/>
                        </a:rPr>
                        <a:t>Se </a:t>
                      </a:r>
                      <a:r>
                        <a:rPr lang="es-ES" sz="1800" b="0" kern="1200" baseline="0" dirty="0">
                          <a:solidFill>
                            <a:schemeClr val="lt1"/>
                          </a:solidFill>
                          <a:latin typeface="+mn-lt"/>
                          <a:ea typeface="+mn-ea"/>
                          <a:cs typeface="+mn-cs"/>
                        </a:rPr>
                        <a:t>debe abrir un periodo de </a:t>
                      </a:r>
                      <a:r>
                        <a:rPr lang="es-ES" sz="1800" b="0" kern="1200" baseline="0" dirty="0" smtClean="0">
                          <a:solidFill>
                            <a:schemeClr val="lt1"/>
                          </a:solidFill>
                          <a:latin typeface="+mn-lt"/>
                          <a:ea typeface="+mn-ea"/>
                          <a:cs typeface="+mn-cs"/>
                        </a:rPr>
                        <a:t>consultas (de 15 días máximo) </a:t>
                      </a:r>
                      <a:r>
                        <a:rPr lang="es-ES" sz="1800" b="0" kern="1200" baseline="0" dirty="0">
                          <a:solidFill>
                            <a:schemeClr val="lt1"/>
                          </a:solidFill>
                          <a:latin typeface="+mn-lt"/>
                          <a:ea typeface="+mn-ea"/>
                          <a:cs typeface="+mn-cs"/>
                        </a:rPr>
                        <a:t>con los representantes de los trabajadores</a:t>
                      </a:r>
                      <a:r>
                        <a:rPr lang="es-ES" sz="1800" b="0" kern="1200" baseline="0" dirty="0" smtClean="0">
                          <a:solidFill>
                            <a:schemeClr val="lt1"/>
                          </a:solidFill>
                          <a:latin typeface="+mn-lt"/>
                          <a:ea typeface="+mn-ea"/>
                          <a:cs typeface="+mn-cs"/>
                        </a:rPr>
                        <a:t>.</a:t>
                      </a:r>
                      <a:endParaRPr lang="es-ES" sz="1800" b="0" kern="1200" baseline="0" dirty="0">
                        <a:solidFill>
                          <a:schemeClr val="lt1"/>
                        </a:solidFill>
                        <a:latin typeface="+mn-lt"/>
                        <a:ea typeface="+mn-ea"/>
                        <a:cs typeface="+mn-cs"/>
                      </a:endParaRP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908354744"/>
                  </a:ext>
                </a:extLst>
              </a:tr>
            </a:tbl>
          </a:graphicData>
        </a:graphic>
      </p:graphicFrame>
    </p:spTree>
    <p:extLst>
      <p:ext uri="{BB962C8B-B14F-4D97-AF65-F5344CB8AC3E}">
        <p14:creationId xmlns:p14="http://schemas.microsoft.com/office/powerpoint/2010/main" val="10294270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11 Grupo"/>
          <p:cNvGrpSpPr/>
          <p:nvPr/>
        </p:nvGrpSpPr>
        <p:grpSpPr>
          <a:xfrm>
            <a:off x="1041008" y="797096"/>
            <a:ext cx="10269415" cy="5045914"/>
            <a:chOff x="1125415" y="649976"/>
            <a:chExt cx="10269415" cy="5045914"/>
          </a:xfrm>
        </p:grpSpPr>
        <p:pic>
          <p:nvPicPr>
            <p:cNvPr id="3074" name="Picture 2"/>
            <p:cNvPicPr>
              <a:picLocks noChangeAspect="1" noChangeArrowheads="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75000"/>
                      </a14:imgEffect>
                    </a14:imgLayer>
                  </a14:imgProps>
                </a:ext>
              </a:extLst>
            </a:blip>
            <a:srcRect l="44917" t="29777" r="20250" b="33665"/>
            <a:stretch/>
          </p:blipFill>
          <p:spPr bwMode="auto">
            <a:xfrm>
              <a:off x="1125415" y="649976"/>
              <a:ext cx="10269415" cy="4028121"/>
            </a:xfrm>
            <a:prstGeom prst="rect">
              <a:avLst/>
            </a:prstGeom>
            <a:noFill/>
            <a:ln w="9525">
              <a:noFill/>
              <a:miter lim="800000"/>
              <a:headEnd/>
              <a:tailEnd/>
            </a:ln>
            <a:effectLst/>
          </p:spPr>
        </p:pic>
        <p:pic>
          <p:nvPicPr>
            <p:cNvPr id="14" name="Picture 3"/>
            <p:cNvPicPr>
              <a:picLocks noChangeAspect="1" noChangeArrowheads="1"/>
            </p:cNvPicPr>
            <p:nvPr/>
          </p:nvPicPr>
          <p:blipFill>
            <a:blip r:embed="rId4">
              <a:duotone>
                <a:schemeClr val="accent1">
                  <a:shade val="45000"/>
                  <a:satMod val="135000"/>
                </a:schemeClr>
                <a:prstClr val="white"/>
              </a:duotone>
            </a:blip>
            <a:srcRect l="51250" t="39704" r="26333" b="52740"/>
            <a:stretch>
              <a:fillRect/>
            </a:stretch>
          </p:blipFill>
          <p:spPr bwMode="auto">
            <a:xfrm>
              <a:off x="5468654" y="4944050"/>
              <a:ext cx="3965587" cy="751840"/>
            </a:xfrm>
            <a:prstGeom prst="rect">
              <a:avLst/>
            </a:prstGeom>
            <a:noFill/>
            <a:ln w="9525">
              <a:noFill/>
              <a:miter lim="800000"/>
              <a:headEnd/>
              <a:tailEnd/>
            </a:ln>
            <a:effectLst/>
          </p:spPr>
        </p:pic>
        <p:sp>
          <p:nvSpPr>
            <p:cNvPr id="15" name="14 CuadroTexto"/>
            <p:cNvSpPr txBox="1"/>
            <p:nvPr/>
          </p:nvSpPr>
          <p:spPr>
            <a:xfrm>
              <a:off x="2082019" y="5161280"/>
              <a:ext cx="3247012" cy="400110"/>
            </a:xfrm>
            <a:prstGeom prst="rect">
              <a:avLst/>
            </a:prstGeom>
            <a:solidFill>
              <a:schemeClr val="accent1">
                <a:lumMod val="20000"/>
                <a:lumOff val="80000"/>
              </a:schemeClr>
            </a:solidFill>
            <a:ln>
              <a:solidFill>
                <a:srgbClr val="FF9900"/>
              </a:solidFill>
            </a:ln>
          </p:spPr>
          <p:txBody>
            <a:bodyPr wrap="square" rtlCol="0">
              <a:spAutoFit/>
            </a:bodyPr>
            <a:lstStyle/>
            <a:p>
              <a:pPr algn="ctr"/>
              <a:r>
                <a:rPr lang="es-ES" sz="2000" dirty="0" smtClean="0"/>
                <a:t>Cálculo de la Indemnización</a:t>
              </a:r>
              <a:endParaRPr lang="es-ES" sz="2000" dirty="0"/>
            </a:p>
          </p:txBody>
        </p:sp>
      </p:grpSp>
      <p:sp>
        <p:nvSpPr>
          <p:cNvPr id="3" name="CuadroTexto 2"/>
          <p:cNvSpPr txBox="1"/>
          <p:nvPr/>
        </p:nvSpPr>
        <p:spPr>
          <a:xfrm>
            <a:off x="1420837" y="225083"/>
            <a:ext cx="9566031" cy="369332"/>
          </a:xfrm>
          <a:prstGeom prst="rect">
            <a:avLst/>
          </a:prstGeom>
          <a:noFill/>
        </p:spPr>
        <p:txBody>
          <a:bodyPr wrap="square" rtlCol="0">
            <a:spAutoFit/>
          </a:bodyPr>
          <a:lstStyle/>
          <a:p>
            <a:pPr algn="ctr"/>
            <a:r>
              <a:rPr lang="es-ES" b="1" dirty="0" smtClean="0">
                <a:solidFill>
                  <a:schemeClr val="accent2"/>
                </a:solidFill>
              </a:rPr>
              <a:t>OPCIONES DEL TRABAJADOR ANTE UN TRASLADO DEFINITIVO</a:t>
            </a:r>
            <a:endParaRPr lang="es-ES" b="1" dirty="0">
              <a:solidFill>
                <a:schemeClr val="accent2"/>
              </a:solidFill>
            </a:endParaRPr>
          </a:p>
        </p:txBody>
      </p:sp>
    </p:spTree>
    <p:extLst>
      <p:ext uri="{BB962C8B-B14F-4D97-AF65-F5344CB8AC3E}">
        <p14:creationId xmlns:p14="http://schemas.microsoft.com/office/powerpoint/2010/main" val="2799823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697</TotalTime>
  <Words>1764</Words>
  <Application>Microsoft Office PowerPoint</Application>
  <PresentationFormat>Panorámica</PresentationFormat>
  <Paragraphs>199</Paragraphs>
  <Slides>47</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47</vt:i4>
      </vt:variant>
    </vt:vector>
  </HeadingPairs>
  <TitlesOfParts>
    <vt:vector size="53" baseType="lpstr">
      <vt:lpstr>Arial</vt:lpstr>
      <vt:lpstr>Bahnschrift Light SemiCondensed</vt:lpstr>
      <vt:lpstr>Calibri</vt:lpstr>
      <vt:lpstr>Calibri Light</vt:lpstr>
      <vt:lpstr>Wingdings</vt:lpstr>
      <vt:lpstr>Retrospección</vt:lpstr>
      <vt:lpstr>UNIDAD DIDÁCTICA 3  MODIFICACIÓN, SUSPENSIÓN Y EXTINCIÓN DEL CONTRATO DE TRABAJO</vt:lpstr>
      <vt:lpstr>Modificación del Contrato de Trabajo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Suspensión del Contrato de Trabajo</vt:lpstr>
      <vt:lpstr>Presentación de PowerPoint</vt:lpstr>
      <vt:lpstr>Presentación de PowerPoint</vt:lpstr>
      <vt:lpstr>Presentación de PowerPoint</vt:lpstr>
      <vt:lpstr>Presentación de PowerPoint</vt:lpstr>
      <vt:lpstr>Presentación de PowerPoint</vt:lpstr>
      <vt:lpstr>Presentación de PowerPoint</vt:lpstr>
      <vt:lpstr> Extinción del Contrato de Trabajo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LEGISLACIÓN LABORAL</dc:title>
  <dc:creator>SLR</dc:creator>
  <cp:lastModifiedBy>SLR</cp:lastModifiedBy>
  <cp:revision>121</cp:revision>
  <dcterms:created xsi:type="dcterms:W3CDTF">2019-10-15T10:21:17Z</dcterms:created>
  <dcterms:modified xsi:type="dcterms:W3CDTF">2019-11-26T02:00:22Z</dcterms:modified>
</cp:coreProperties>
</file>